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82" r:id="rId5"/>
    <p:sldId id="269" r:id="rId6"/>
    <p:sldId id="264" r:id="rId7"/>
    <p:sldId id="265" r:id="rId8"/>
    <p:sldId id="295" r:id="rId9"/>
    <p:sldId id="270" r:id="rId10"/>
    <p:sldId id="271" r:id="rId11"/>
    <p:sldId id="272" r:id="rId12"/>
    <p:sldId id="289" r:id="rId13"/>
    <p:sldId id="291" r:id="rId14"/>
    <p:sldId id="293" r:id="rId15"/>
    <p:sldId id="294" r:id="rId16"/>
    <p:sldId id="281" r:id="rId17"/>
    <p:sldId id="284" r:id="rId1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caHozHEw9s" TargetMode="External"/><Relationship Id="rId2" Type="http://schemas.openxmlformats.org/officeDocument/2006/relationships/hyperlink" Target="https://potresnirizik.zagreb.hr/e-upis/70" TargetMode="External"/><Relationship Id="rId1" Type="http://schemas.openxmlformats.org/officeDocument/2006/relationships/hyperlink" Target="https://potresnirizik.zagreb.hr/" TargetMode="External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caHozHEw9s" TargetMode="External"/><Relationship Id="rId2" Type="http://schemas.openxmlformats.org/officeDocument/2006/relationships/hyperlink" Target="https://potresnirizik.zagreb.hr/e-upis/70" TargetMode="External"/><Relationship Id="rId1" Type="http://schemas.openxmlformats.org/officeDocument/2006/relationships/hyperlink" Target="https://potresnirizik.zagreb.hr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F7A838-DCB4-4BC9-AF03-F45428F51D87}" type="doc">
      <dgm:prSet loTypeId="urn:microsoft.com/office/officeart/2005/8/layout/venn2" loCatId="relationship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hr-HR"/>
        </a:p>
      </dgm:t>
    </dgm:pt>
    <dgm:pt modelId="{BC667C3B-636C-41F3-94BA-D678C1CD13FF}">
      <dgm:prSet custT="1"/>
      <dgm:spPr/>
      <dgm:t>
        <a:bodyPr/>
        <a:lstStyle/>
        <a:p>
          <a:r>
            <a:rPr lang="hr-HR" sz="1700" b="1" dirty="0">
              <a:solidFill>
                <a:schemeClr val="tx1"/>
              </a:solidFill>
            </a:rPr>
            <a:t>Ukupan iznos prihvatljivih troškova iznosi do 135.045.851,70 kn</a:t>
          </a:r>
        </a:p>
      </dgm:t>
    </dgm:pt>
    <dgm:pt modelId="{A508C850-EC39-4000-AAE1-F0AB2234868B}" type="parTrans" cxnId="{33E38D21-F12A-461C-A09D-CD857B5F6C01}">
      <dgm:prSet/>
      <dgm:spPr/>
      <dgm:t>
        <a:bodyPr/>
        <a:lstStyle/>
        <a:p>
          <a:endParaRPr lang="hr-HR"/>
        </a:p>
      </dgm:t>
    </dgm:pt>
    <dgm:pt modelId="{F0A448FE-CFA1-4E33-A760-C2D192B70313}" type="sibTrans" cxnId="{33E38D21-F12A-461C-A09D-CD857B5F6C01}">
      <dgm:prSet/>
      <dgm:spPr/>
      <dgm:t>
        <a:bodyPr/>
        <a:lstStyle/>
        <a:p>
          <a:endParaRPr lang="hr-HR"/>
        </a:p>
      </dgm:t>
    </dgm:pt>
    <dgm:pt modelId="{1CC0325B-C084-4F9F-959E-5C09F3BDF2C3}">
      <dgm:prSet custT="1"/>
      <dgm:spPr/>
      <dgm:t>
        <a:bodyPr/>
        <a:lstStyle/>
        <a:p>
          <a:r>
            <a:rPr lang="hr-HR" sz="1700" b="1" dirty="0">
              <a:solidFill>
                <a:schemeClr val="tx1"/>
              </a:solidFill>
            </a:rPr>
            <a:t>Iz sredstava EU se financira 85% do najviše 114.788.973,95 kn</a:t>
          </a:r>
        </a:p>
      </dgm:t>
    </dgm:pt>
    <dgm:pt modelId="{2691324D-F467-4B43-9C1F-EE1700B50721}" type="parTrans" cxnId="{065D3446-1116-40F1-9A5B-EDCAEE90421E}">
      <dgm:prSet/>
      <dgm:spPr/>
      <dgm:t>
        <a:bodyPr/>
        <a:lstStyle/>
        <a:p>
          <a:endParaRPr lang="hr-HR"/>
        </a:p>
      </dgm:t>
    </dgm:pt>
    <dgm:pt modelId="{19664C37-FAB4-4BE7-B1BB-E5E0A37B8F14}" type="sibTrans" cxnId="{065D3446-1116-40F1-9A5B-EDCAEE90421E}">
      <dgm:prSet/>
      <dgm:spPr/>
      <dgm:t>
        <a:bodyPr/>
        <a:lstStyle/>
        <a:p>
          <a:endParaRPr lang="hr-HR"/>
        </a:p>
      </dgm:t>
    </dgm:pt>
    <dgm:pt modelId="{938F2B38-BCE0-4799-A171-1A634CF6A3A0}">
      <dgm:prSet custT="1"/>
      <dgm:spPr/>
      <dgm:t>
        <a:bodyPr/>
        <a:lstStyle/>
        <a:p>
          <a:r>
            <a:rPr lang="hr-HR" sz="1700" b="1" dirty="0">
              <a:solidFill>
                <a:schemeClr val="tx1"/>
              </a:solidFill>
            </a:rPr>
            <a:t>Ostatak do 15% 20.256.877,75 kn iz nacionalnih sredstava</a:t>
          </a:r>
        </a:p>
      </dgm:t>
    </dgm:pt>
    <dgm:pt modelId="{05F31C92-8FA0-4E7E-9CAF-014F75B8833D}" type="parTrans" cxnId="{BE434E40-58F3-4902-AA53-DDDE2CA810ED}">
      <dgm:prSet/>
      <dgm:spPr/>
      <dgm:t>
        <a:bodyPr/>
        <a:lstStyle/>
        <a:p>
          <a:endParaRPr lang="hr-HR"/>
        </a:p>
      </dgm:t>
    </dgm:pt>
    <dgm:pt modelId="{C8E66F0E-B31F-4AB1-81BA-72A6334D57F9}" type="sibTrans" cxnId="{BE434E40-58F3-4902-AA53-DDDE2CA810ED}">
      <dgm:prSet/>
      <dgm:spPr/>
      <dgm:t>
        <a:bodyPr/>
        <a:lstStyle/>
        <a:p>
          <a:endParaRPr lang="hr-HR"/>
        </a:p>
      </dgm:t>
    </dgm:pt>
    <dgm:pt modelId="{C7B40691-9D06-4CD7-B9F5-E5E015089544}">
      <dgm:prSet custT="1"/>
      <dgm:spPr/>
      <dgm:t>
        <a:bodyPr/>
        <a:lstStyle/>
        <a:p>
          <a:r>
            <a:rPr lang="hr-HR" sz="2400" b="1" dirty="0">
              <a:solidFill>
                <a:schemeClr val="tx1"/>
              </a:solidFill>
            </a:rPr>
            <a:t>Ukupan iznos prihvatljivih troškova za Grad Zagreb „Potresni rizik” iznosi do najviše 30.901.2015,40 kn</a:t>
          </a:r>
          <a:endParaRPr lang="hr-HR" sz="2400" dirty="0">
            <a:solidFill>
              <a:schemeClr val="tx1"/>
            </a:solidFill>
          </a:endParaRPr>
        </a:p>
      </dgm:t>
    </dgm:pt>
    <dgm:pt modelId="{9E5B22D1-30CB-43CC-A4A2-497C53EFEA57}" type="parTrans" cxnId="{E070493C-D329-44DC-B7E0-DC224958A42D}">
      <dgm:prSet/>
      <dgm:spPr/>
      <dgm:t>
        <a:bodyPr/>
        <a:lstStyle/>
        <a:p>
          <a:endParaRPr lang="hr-HR"/>
        </a:p>
      </dgm:t>
    </dgm:pt>
    <dgm:pt modelId="{159FA318-DCFD-4AC8-9499-655C5D92065C}" type="sibTrans" cxnId="{E070493C-D329-44DC-B7E0-DC224958A42D}">
      <dgm:prSet/>
      <dgm:spPr/>
      <dgm:t>
        <a:bodyPr/>
        <a:lstStyle/>
        <a:p>
          <a:endParaRPr lang="hr-HR"/>
        </a:p>
      </dgm:t>
    </dgm:pt>
    <dgm:pt modelId="{74B28DBF-5D7E-4E53-91FF-5AB91787F82D}">
      <dgm:prSet custT="1"/>
      <dgm:spPr/>
      <dgm:t>
        <a:bodyPr/>
        <a:lstStyle/>
        <a:p>
          <a:r>
            <a:rPr lang="hr-HR" sz="2400" b="1" dirty="0">
              <a:solidFill>
                <a:schemeClr val="tx1"/>
              </a:solidFill>
            </a:rPr>
            <a:t>Iz sredstava EU se financira 85% do najvišeg iznosa od 26.266.033,09 kn</a:t>
          </a:r>
          <a:endParaRPr lang="hr-HR" sz="2400" dirty="0">
            <a:solidFill>
              <a:schemeClr val="tx1"/>
            </a:solidFill>
          </a:endParaRPr>
        </a:p>
      </dgm:t>
    </dgm:pt>
    <dgm:pt modelId="{C2659E7C-6EB3-4B63-9CA4-78E89092F89F}" type="parTrans" cxnId="{0B7F3D7C-44BD-492E-9E46-1E59FBE13D3E}">
      <dgm:prSet/>
      <dgm:spPr/>
      <dgm:t>
        <a:bodyPr/>
        <a:lstStyle/>
        <a:p>
          <a:endParaRPr lang="hr-HR"/>
        </a:p>
      </dgm:t>
    </dgm:pt>
    <dgm:pt modelId="{FB0AF5B0-9653-4006-9CE9-F3261F642ABF}" type="sibTrans" cxnId="{0B7F3D7C-44BD-492E-9E46-1E59FBE13D3E}">
      <dgm:prSet/>
      <dgm:spPr/>
      <dgm:t>
        <a:bodyPr/>
        <a:lstStyle/>
        <a:p>
          <a:endParaRPr lang="hr-HR"/>
        </a:p>
      </dgm:t>
    </dgm:pt>
    <dgm:pt modelId="{FD9751BD-59A4-43FD-A2F4-835AB99C9B37}">
      <dgm:prSet custT="1"/>
      <dgm:spPr/>
      <dgm:t>
        <a:bodyPr/>
        <a:lstStyle/>
        <a:p>
          <a:r>
            <a:rPr lang="hr-HR" sz="2400" b="1" dirty="0">
              <a:solidFill>
                <a:schemeClr val="tx1"/>
              </a:solidFill>
            </a:rPr>
            <a:t>Ostatak do 15% sredstava osigurati će se iz Proračuna Grada Zagreba do najvišeg iznosa od 4.635.182,31 kn</a:t>
          </a:r>
          <a:endParaRPr lang="hr-HR" sz="2400" dirty="0">
            <a:solidFill>
              <a:schemeClr val="tx1"/>
            </a:solidFill>
          </a:endParaRPr>
        </a:p>
      </dgm:t>
    </dgm:pt>
    <dgm:pt modelId="{4362B0EB-9469-41B1-B289-C5A71A9608D4}" type="parTrans" cxnId="{BD920DC2-1FDE-4E81-B917-F84FCDA0A307}">
      <dgm:prSet/>
      <dgm:spPr/>
      <dgm:t>
        <a:bodyPr/>
        <a:lstStyle/>
        <a:p>
          <a:endParaRPr lang="hr-HR"/>
        </a:p>
      </dgm:t>
    </dgm:pt>
    <dgm:pt modelId="{3704D170-1710-4804-8BFC-2516EB2D7BAB}" type="sibTrans" cxnId="{BD920DC2-1FDE-4E81-B917-F84FCDA0A307}">
      <dgm:prSet/>
      <dgm:spPr/>
      <dgm:t>
        <a:bodyPr/>
        <a:lstStyle/>
        <a:p>
          <a:endParaRPr lang="hr-HR"/>
        </a:p>
      </dgm:t>
    </dgm:pt>
    <dgm:pt modelId="{2B34C276-A18E-4345-80FD-6E6E34047D97}" type="pres">
      <dgm:prSet presAssocID="{CCF7A838-DCB4-4BC9-AF03-F45428F51D87}" presName="Name0" presStyleCnt="0">
        <dgm:presLayoutVars>
          <dgm:chMax val="7"/>
          <dgm:resizeHandles val="exact"/>
        </dgm:presLayoutVars>
      </dgm:prSet>
      <dgm:spPr/>
    </dgm:pt>
    <dgm:pt modelId="{CDDFBB06-AF02-450C-BC01-5983C353EE46}" type="pres">
      <dgm:prSet presAssocID="{CCF7A838-DCB4-4BC9-AF03-F45428F51D87}" presName="comp1" presStyleCnt="0"/>
      <dgm:spPr/>
    </dgm:pt>
    <dgm:pt modelId="{338885C5-283C-440C-9B71-8751B8C7A53A}" type="pres">
      <dgm:prSet presAssocID="{CCF7A838-DCB4-4BC9-AF03-F45428F51D87}" presName="circle1" presStyleLbl="node1" presStyleIdx="0" presStyleCnt="2" custScaleX="171427"/>
      <dgm:spPr/>
    </dgm:pt>
    <dgm:pt modelId="{8489016B-5B6C-401F-98FE-B97FA1C1697F}" type="pres">
      <dgm:prSet presAssocID="{CCF7A838-DCB4-4BC9-AF03-F45428F51D87}" presName="c1text" presStyleLbl="node1" presStyleIdx="0" presStyleCnt="2">
        <dgm:presLayoutVars>
          <dgm:bulletEnabled val="1"/>
        </dgm:presLayoutVars>
      </dgm:prSet>
      <dgm:spPr/>
    </dgm:pt>
    <dgm:pt modelId="{7B303A36-A435-4DF4-8223-E1D8D0613BA0}" type="pres">
      <dgm:prSet presAssocID="{CCF7A838-DCB4-4BC9-AF03-F45428F51D87}" presName="comp2" presStyleCnt="0"/>
      <dgm:spPr/>
    </dgm:pt>
    <dgm:pt modelId="{9DBEE6AA-AA5D-4C9B-88FA-EE8A1709ABC4}" type="pres">
      <dgm:prSet presAssocID="{CCF7A838-DCB4-4BC9-AF03-F45428F51D87}" presName="circle2" presStyleLbl="node1" presStyleIdx="1" presStyleCnt="2" custScaleX="166820" custLinFactNeighborX="0" custLinFactNeighborY="0"/>
      <dgm:spPr/>
    </dgm:pt>
    <dgm:pt modelId="{67FC68EF-E184-4E7A-993C-CCBF3A0C4329}" type="pres">
      <dgm:prSet presAssocID="{CCF7A838-DCB4-4BC9-AF03-F45428F51D87}" presName="c2text" presStyleLbl="node1" presStyleIdx="1" presStyleCnt="2">
        <dgm:presLayoutVars>
          <dgm:bulletEnabled val="1"/>
        </dgm:presLayoutVars>
      </dgm:prSet>
      <dgm:spPr/>
    </dgm:pt>
  </dgm:ptLst>
  <dgm:cxnLst>
    <dgm:cxn modelId="{76B9BE07-7932-4D31-A1AA-3A9B2F8B3BA2}" type="presOf" srcId="{74B28DBF-5D7E-4E53-91FF-5AB91787F82D}" destId="{67FC68EF-E184-4E7A-993C-CCBF3A0C4329}" srcOrd="1" destOrd="1" presId="urn:microsoft.com/office/officeart/2005/8/layout/venn2"/>
    <dgm:cxn modelId="{D334A113-3363-469E-81C7-9D2B346F1B3F}" type="presOf" srcId="{FD9751BD-59A4-43FD-A2F4-835AB99C9B37}" destId="{67FC68EF-E184-4E7A-993C-CCBF3A0C4329}" srcOrd="1" destOrd="2" presId="urn:microsoft.com/office/officeart/2005/8/layout/venn2"/>
    <dgm:cxn modelId="{981B3020-A70F-4EC1-9FB8-CB9F83C67433}" type="presOf" srcId="{C7B40691-9D06-4CD7-B9F5-E5E015089544}" destId="{67FC68EF-E184-4E7A-993C-CCBF3A0C4329}" srcOrd="1" destOrd="0" presId="urn:microsoft.com/office/officeart/2005/8/layout/venn2"/>
    <dgm:cxn modelId="{33E38D21-F12A-461C-A09D-CD857B5F6C01}" srcId="{CCF7A838-DCB4-4BC9-AF03-F45428F51D87}" destId="{BC667C3B-636C-41F3-94BA-D678C1CD13FF}" srcOrd="0" destOrd="0" parTransId="{A508C850-EC39-4000-AAE1-F0AB2234868B}" sibTransId="{F0A448FE-CFA1-4E33-A760-C2D192B70313}"/>
    <dgm:cxn modelId="{E070493C-D329-44DC-B7E0-DC224958A42D}" srcId="{CCF7A838-DCB4-4BC9-AF03-F45428F51D87}" destId="{C7B40691-9D06-4CD7-B9F5-E5E015089544}" srcOrd="1" destOrd="0" parTransId="{9E5B22D1-30CB-43CC-A4A2-497C53EFEA57}" sibTransId="{159FA318-DCFD-4AC8-9499-655C5D92065C}"/>
    <dgm:cxn modelId="{BE434E40-58F3-4902-AA53-DDDE2CA810ED}" srcId="{BC667C3B-636C-41F3-94BA-D678C1CD13FF}" destId="{938F2B38-BCE0-4799-A171-1A634CF6A3A0}" srcOrd="1" destOrd="0" parTransId="{05F31C92-8FA0-4E7E-9CAF-014F75B8833D}" sibTransId="{C8E66F0E-B31F-4AB1-81BA-72A6334D57F9}"/>
    <dgm:cxn modelId="{065D3446-1116-40F1-9A5B-EDCAEE90421E}" srcId="{BC667C3B-636C-41F3-94BA-D678C1CD13FF}" destId="{1CC0325B-C084-4F9F-959E-5C09F3BDF2C3}" srcOrd="0" destOrd="0" parTransId="{2691324D-F467-4B43-9C1F-EE1700B50721}" sibTransId="{19664C37-FAB4-4BE7-B1BB-E5E0A37B8F14}"/>
    <dgm:cxn modelId="{426EB968-C4EA-4B04-8688-ABA01188FC23}" type="presOf" srcId="{938F2B38-BCE0-4799-A171-1A634CF6A3A0}" destId="{8489016B-5B6C-401F-98FE-B97FA1C1697F}" srcOrd="1" destOrd="2" presId="urn:microsoft.com/office/officeart/2005/8/layout/venn2"/>
    <dgm:cxn modelId="{0B7F3D7C-44BD-492E-9E46-1E59FBE13D3E}" srcId="{C7B40691-9D06-4CD7-B9F5-E5E015089544}" destId="{74B28DBF-5D7E-4E53-91FF-5AB91787F82D}" srcOrd="0" destOrd="0" parTransId="{C2659E7C-6EB3-4B63-9CA4-78E89092F89F}" sibTransId="{FB0AF5B0-9653-4006-9CE9-F3261F642ABF}"/>
    <dgm:cxn modelId="{04B8DA7C-2871-42CD-B568-69A7388E43D0}" type="presOf" srcId="{BC667C3B-636C-41F3-94BA-D678C1CD13FF}" destId="{338885C5-283C-440C-9B71-8751B8C7A53A}" srcOrd="0" destOrd="0" presId="urn:microsoft.com/office/officeart/2005/8/layout/venn2"/>
    <dgm:cxn modelId="{A703E497-CAA0-4E97-A867-75D433787B1A}" type="presOf" srcId="{1CC0325B-C084-4F9F-959E-5C09F3BDF2C3}" destId="{338885C5-283C-440C-9B71-8751B8C7A53A}" srcOrd="0" destOrd="1" presId="urn:microsoft.com/office/officeart/2005/8/layout/venn2"/>
    <dgm:cxn modelId="{7301539F-6133-4187-BCAD-88D74D7B3513}" type="presOf" srcId="{1CC0325B-C084-4F9F-959E-5C09F3BDF2C3}" destId="{8489016B-5B6C-401F-98FE-B97FA1C1697F}" srcOrd="1" destOrd="1" presId="urn:microsoft.com/office/officeart/2005/8/layout/venn2"/>
    <dgm:cxn modelId="{386A95AC-A522-4E58-B29D-308E437C3DBF}" type="presOf" srcId="{C7B40691-9D06-4CD7-B9F5-E5E015089544}" destId="{9DBEE6AA-AA5D-4C9B-88FA-EE8A1709ABC4}" srcOrd="0" destOrd="0" presId="urn:microsoft.com/office/officeart/2005/8/layout/venn2"/>
    <dgm:cxn modelId="{3E4F08B1-59AE-4334-A7A9-7D47A1AE61B7}" type="presOf" srcId="{938F2B38-BCE0-4799-A171-1A634CF6A3A0}" destId="{338885C5-283C-440C-9B71-8751B8C7A53A}" srcOrd="0" destOrd="2" presId="urn:microsoft.com/office/officeart/2005/8/layout/venn2"/>
    <dgm:cxn modelId="{68CE4FBD-C572-4D13-96A9-4F3980A41077}" type="presOf" srcId="{CCF7A838-DCB4-4BC9-AF03-F45428F51D87}" destId="{2B34C276-A18E-4345-80FD-6E6E34047D97}" srcOrd="0" destOrd="0" presId="urn:microsoft.com/office/officeart/2005/8/layout/venn2"/>
    <dgm:cxn modelId="{3E9D69C0-F769-495A-912B-995196FEAF16}" type="presOf" srcId="{74B28DBF-5D7E-4E53-91FF-5AB91787F82D}" destId="{9DBEE6AA-AA5D-4C9B-88FA-EE8A1709ABC4}" srcOrd="0" destOrd="1" presId="urn:microsoft.com/office/officeart/2005/8/layout/venn2"/>
    <dgm:cxn modelId="{BD920DC2-1FDE-4E81-B917-F84FCDA0A307}" srcId="{C7B40691-9D06-4CD7-B9F5-E5E015089544}" destId="{FD9751BD-59A4-43FD-A2F4-835AB99C9B37}" srcOrd="1" destOrd="0" parTransId="{4362B0EB-9469-41B1-B289-C5A71A9608D4}" sibTransId="{3704D170-1710-4804-8BFC-2516EB2D7BAB}"/>
    <dgm:cxn modelId="{33F3BEC8-2408-471D-98C3-BD11D36277A6}" type="presOf" srcId="{BC667C3B-636C-41F3-94BA-D678C1CD13FF}" destId="{8489016B-5B6C-401F-98FE-B97FA1C1697F}" srcOrd="1" destOrd="0" presId="urn:microsoft.com/office/officeart/2005/8/layout/venn2"/>
    <dgm:cxn modelId="{DD5422F5-B33A-4D36-A8FC-3BAD764ABF1F}" type="presOf" srcId="{FD9751BD-59A4-43FD-A2F4-835AB99C9B37}" destId="{9DBEE6AA-AA5D-4C9B-88FA-EE8A1709ABC4}" srcOrd="0" destOrd="2" presId="urn:microsoft.com/office/officeart/2005/8/layout/venn2"/>
    <dgm:cxn modelId="{57C54649-0DFE-40E2-9611-73BB33FCCB8C}" type="presParOf" srcId="{2B34C276-A18E-4345-80FD-6E6E34047D97}" destId="{CDDFBB06-AF02-450C-BC01-5983C353EE46}" srcOrd="0" destOrd="0" presId="urn:microsoft.com/office/officeart/2005/8/layout/venn2"/>
    <dgm:cxn modelId="{BD2FC48A-CA97-4C27-B06D-9DBC06C79079}" type="presParOf" srcId="{CDDFBB06-AF02-450C-BC01-5983C353EE46}" destId="{338885C5-283C-440C-9B71-8751B8C7A53A}" srcOrd="0" destOrd="0" presId="urn:microsoft.com/office/officeart/2005/8/layout/venn2"/>
    <dgm:cxn modelId="{368DEE4E-5473-4D30-8144-C30BBFCFF38B}" type="presParOf" srcId="{CDDFBB06-AF02-450C-BC01-5983C353EE46}" destId="{8489016B-5B6C-401F-98FE-B97FA1C1697F}" srcOrd="1" destOrd="0" presId="urn:microsoft.com/office/officeart/2005/8/layout/venn2"/>
    <dgm:cxn modelId="{F62A22F5-26FA-4420-91E8-BC1E471FEC82}" type="presParOf" srcId="{2B34C276-A18E-4345-80FD-6E6E34047D97}" destId="{7B303A36-A435-4DF4-8223-E1D8D0613BA0}" srcOrd="1" destOrd="0" presId="urn:microsoft.com/office/officeart/2005/8/layout/venn2"/>
    <dgm:cxn modelId="{F4F6FAC8-F428-41F6-8413-5F9784DE2B49}" type="presParOf" srcId="{7B303A36-A435-4DF4-8223-E1D8D0613BA0}" destId="{9DBEE6AA-AA5D-4C9B-88FA-EE8A1709ABC4}" srcOrd="0" destOrd="0" presId="urn:microsoft.com/office/officeart/2005/8/layout/venn2"/>
    <dgm:cxn modelId="{E44F8B9D-3E7F-409E-BDEE-99C28972DBA4}" type="presParOf" srcId="{7B303A36-A435-4DF4-8223-E1D8D0613BA0}" destId="{67FC68EF-E184-4E7A-993C-CCBF3A0C4329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7F249B-9177-4F85-9C7D-95C950FDC562}" type="doc">
      <dgm:prSet loTypeId="urn:microsoft.com/office/officeart/2005/8/layout/hList1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hr-HR"/>
        </a:p>
      </dgm:t>
    </dgm:pt>
    <dgm:pt modelId="{0CE0FFB0-28F7-4BB8-94F7-F5E818720FE9}">
      <dgm:prSet phldrT="[Text]"/>
      <dgm:spPr/>
      <dgm:t>
        <a:bodyPr/>
        <a:lstStyle/>
        <a:p>
          <a:r>
            <a:rPr lang="hr-HR" dirty="0"/>
            <a:t>1. Definiranje potresnog hazarda</a:t>
          </a:r>
        </a:p>
      </dgm:t>
    </dgm:pt>
    <dgm:pt modelId="{99E1BECE-813C-4DDC-A775-42CA70BA9642}" type="parTrans" cxnId="{F7A3E6C4-CE69-4BBF-864C-D8265F185EA2}">
      <dgm:prSet/>
      <dgm:spPr/>
      <dgm:t>
        <a:bodyPr/>
        <a:lstStyle/>
        <a:p>
          <a:endParaRPr lang="hr-HR"/>
        </a:p>
      </dgm:t>
    </dgm:pt>
    <dgm:pt modelId="{EBECE760-ACE1-4ED5-A9F1-12F6E9348593}" type="sibTrans" cxnId="{F7A3E6C4-CE69-4BBF-864C-D8265F185EA2}">
      <dgm:prSet/>
      <dgm:spPr/>
      <dgm:t>
        <a:bodyPr/>
        <a:lstStyle/>
        <a:p>
          <a:endParaRPr lang="hr-HR"/>
        </a:p>
      </dgm:t>
    </dgm:pt>
    <dgm:pt modelId="{F539EBB0-BAC7-4B4B-9B55-CEFE59D01784}">
      <dgm:prSet phldrT="[Text]"/>
      <dgm:spPr/>
      <dgm:t>
        <a:bodyPr/>
        <a:lstStyle/>
        <a:p>
          <a:r>
            <a:rPr lang="hr-HR" dirty="0"/>
            <a:t>prikupljanje brojnih ulaznih parametara</a:t>
          </a:r>
        </a:p>
      </dgm:t>
    </dgm:pt>
    <dgm:pt modelId="{B3188B7B-4972-4D47-81E8-198BCCE95C6E}" type="parTrans" cxnId="{0C9219BF-CA63-4ED1-BEA8-5401762BC964}">
      <dgm:prSet/>
      <dgm:spPr/>
      <dgm:t>
        <a:bodyPr/>
        <a:lstStyle/>
        <a:p>
          <a:endParaRPr lang="hr-HR"/>
        </a:p>
      </dgm:t>
    </dgm:pt>
    <dgm:pt modelId="{D83797C2-639C-4B31-804B-A3077C3F5389}" type="sibTrans" cxnId="{0C9219BF-CA63-4ED1-BEA8-5401762BC964}">
      <dgm:prSet/>
      <dgm:spPr/>
      <dgm:t>
        <a:bodyPr/>
        <a:lstStyle/>
        <a:p>
          <a:endParaRPr lang="hr-HR"/>
        </a:p>
      </dgm:t>
    </dgm:pt>
    <dgm:pt modelId="{30EAF21E-2A5E-4F9A-9A19-96C65E1D6663}">
      <dgm:prSet phldrT="[Text]"/>
      <dgm:spPr/>
      <dgm:t>
        <a:bodyPr/>
        <a:lstStyle/>
        <a:p>
          <a:r>
            <a:rPr lang="hr-HR" b="1" dirty="0"/>
            <a:t>6 mjeseci</a:t>
          </a:r>
        </a:p>
      </dgm:t>
    </dgm:pt>
    <dgm:pt modelId="{4FEBBDC3-5AB3-46EA-91E8-F8023C06B674}" type="parTrans" cxnId="{C22D19D9-0CE1-4582-B978-02449B73110C}">
      <dgm:prSet/>
      <dgm:spPr/>
      <dgm:t>
        <a:bodyPr/>
        <a:lstStyle/>
        <a:p>
          <a:endParaRPr lang="hr-HR"/>
        </a:p>
      </dgm:t>
    </dgm:pt>
    <dgm:pt modelId="{CAA2F2C2-035F-4370-9ED6-9B5D88967F89}" type="sibTrans" cxnId="{C22D19D9-0CE1-4582-B978-02449B73110C}">
      <dgm:prSet/>
      <dgm:spPr/>
      <dgm:t>
        <a:bodyPr/>
        <a:lstStyle/>
        <a:p>
          <a:endParaRPr lang="hr-HR"/>
        </a:p>
      </dgm:t>
    </dgm:pt>
    <dgm:pt modelId="{5E485053-A622-4B63-B0B4-B3E729A0FE32}">
      <dgm:prSet phldrT="[Text]"/>
      <dgm:spPr/>
      <dgm:t>
        <a:bodyPr/>
        <a:lstStyle/>
        <a:p>
          <a:r>
            <a:rPr lang="hr-HR" dirty="0"/>
            <a:t>2. Izrada metodologije</a:t>
          </a:r>
        </a:p>
      </dgm:t>
    </dgm:pt>
    <dgm:pt modelId="{928FE484-14B6-42B9-AEA5-48B6194D77AA}" type="parTrans" cxnId="{79C6D19E-0033-421C-9F04-7F190D2BE719}">
      <dgm:prSet/>
      <dgm:spPr/>
      <dgm:t>
        <a:bodyPr/>
        <a:lstStyle/>
        <a:p>
          <a:endParaRPr lang="hr-HR"/>
        </a:p>
      </dgm:t>
    </dgm:pt>
    <dgm:pt modelId="{855A46B5-5B5B-4CB2-AE94-91DB521AD631}" type="sibTrans" cxnId="{79C6D19E-0033-421C-9F04-7F190D2BE719}">
      <dgm:prSet/>
      <dgm:spPr/>
      <dgm:t>
        <a:bodyPr/>
        <a:lstStyle/>
        <a:p>
          <a:endParaRPr lang="hr-HR"/>
        </a:p>
      </dgm:t>
    </dgm:pt>
    <dgm:pt modelId="{AA91E201-401E-4A94-9550-3F293AD87B69}">
      <dgm:prSet phldrT="[Text]"/>
      <dgm:spPr/>
      <dgm:t>
        <a:bodyPr/>
        <a:lstStyle/>
        <a:p>
          <a:r>
            <a:rPr lang="hr-HR" dirty="0"/>
            <a:t>analiza i prikaz postojećih metodologija</a:t>
          </a:r>
        </a:p>
      </dgm:t>
    </dgm:pt>
    <dgm:pt modelId="{E1FC32A5-B1E5-4A2F-B17F-ADF758081C18}" type="parTrans" cxnId="{DA992C23-6864-439F-95AD-B4066F0648DD}">
      <dgm:prSet/>
      <dgm:spPr/>
      <dgm:t>
        <a:bodyPr/>
        <a:lstStyle/>
        <a:p>
          <a:endParaRPr lang="hr-HR"/>
        </a:p>
      </dgm:t>
    </dgm:pt>
    <dgm:pt modelId="{A031D071-565D-48C4-8043-7FAC5216FB0F}" type="sibTrans" cxnId="{DA992C23-6864-439F-95AD-B4066F0648DD}">
      <dgm:prSet/>
      <dgm:spPr/>
      <dgm:t>
        <a:bodyPr/>
        <a:lstStyle/>
        <a:p>
          <a:endParaRPr lang="hr-HR"/>
        </a:p>
      </dgm:t>
    </dgm:pt>
    <dgm:pt modelId="{C13DED4E-35F4-429D-BEA5-4E7ED308CA83}">
      <dgm:prSet phldrT="[Text]"/>
      <dgm:spPr/>
      <dgm:t>
        <a:bodyPr/>
        <a:lstStyle/>
        <a:p>
          <a:r>
            <a:rPr lang="hr-HR" dirty="0"/>
            <a:t>izrada metodologije koja će biti primjenjiva u drugim gradovima</a:t>
          </a:r>
        </a:p>
      </dgm:t>
    </dgm:pt>
    <dgm:pt modelId="{C12C3DAC-0FD6-40CF-9ED5-EE73952AC4A0}" type="parTrans" cxnId="{548DE621-ACDB-4E19-BAB5-B91661CE0AD3}">
      <dgm:prSet/>
      <dgm:spPr/>
      <dgm:t>
        <a:bodyPr/>
        <a:lstStyle/>
        <a:p>
          <a:endParaRPr lang="hr-HR"/>
        </a:p>
      </dgm:t>
    </dgm:pt>
    <dgm:pt modelId="{36B38310-5F56-4F8E-A22A-DE19CF3789C7}" type="sibTrans" cxnId="{548DE621-ACDB-4E19-BAB5-B91661CE0AD3}">
      <dgm:prSet/>
      <dgm:spPr/>
      <dgm:t>
        <a:bodyPr/>
        <a:lstStyle/>
        <a:p>
          <a:endParaRPr lang="hr-HR"/>
        </a:p>
      </dgm:t>
    </dgm:pt>
    <dgm:pt modelId="{CFFD2B4C-7441-4F4B-A7F4-95A1E518BEDF}">
      <dgm:prSet phldrT="[Text]"/>
      <dgm:spPr/>
      <dgm:t>
        <a:bodyPr/>
        <a:lstStyle/>
        <a:p>
          <a:r>
            <a:rPr lang="hr-HR" dirty="0"/>
            <a:t>3. Cjelovita baza podataka</a:t>
          </a:r>
        </a:p>
      </dgm:t>
    </dgm:pt>
    <dgm:pt modelId="{F0231D8C-9881-4304-98E0-F3C5F822F4A7}" type="parTrans" cxnId="{5AC0C938-D914-447B-9D9C-BA7F9CC6ABDF}">
      <dgm:prSet/>
      <dgm:spPr/>
      <dgm:t>
        <a:bodyPr/>
        <a:lstStyle/>
        <a:p>
          <a:endParaRPr lang="hr-HR"/>
        </a:p>
      </dgm:t>
    </dgm:pt>
    <dgm:pt modelId="{E9CF9818-8CE6-4289-8F14-5BEE50065660}" type="sibTrans" cxnId="{5AC0C938-D914-447B-9D9C-BA7F9CC6ABDF}">
      <dgm:prSet/>
      <dgm:spPr/>
      <dgm:t>
        <a:bodyPr/>
        <a:lstStyle/>
        <a:p>
          <a:endParaRPr lang="hr-HR"/>
        </a:p>
      </dgm:t>
    </dgm:pt>
    <dgm:pt modelId="{2B855DE3-F10D-4E18-B6B5-4BFD12C40250}">
      <dgm:prSet phldrT="[Text]"/>
      <dgm:spPr/>
      <dgm:t>
        <a:bodyPr/>
        <a:lstStyle/>
        <a:p>
          <a:r>
            <a:rPr lang="hr-HR" dirty="0"/>
            <a:t>prikupljanje i obrada podataka o građevinama</a:t>
          </a:r>
        </a:p>
      </dgm:t>
    </dgm:pt>
    <dgm:pt modelId="{7A3ACA0B-4390-4D49-8956-63AA60A629D9}" type="parTrans" cxnId="{F97F7A09-E8AD-4BCE-B034-E681E075B093}">
      <dgm:prSet/>
      <dgm:spPr/>
      <dgm:t>
        <a:bodyPr/>
        <a:lstStyle/>
        <a:p>
          <a:endParaRPr lang="hr-HR"/>
        </a:p>
      </dgm:t>
    </dgm:pt>
    <dgm:pt modelId="{D48E1B1B-9928-4C39-A8B0-CACDBD2F4A4F}" type="sibTrans" cxnId="{F97F7A09-E8AD-4BCE-B034-E681E075B093}">
      <dgm:prSet/>
      <dgm:spPr/>
      <dgm:t>
        <a:bodyPr/>
        <a:lstStyle/>
        <a:p>
          <a:endParaRPr lang="hr-HR"/>
        </a:p>
      </dgm:t>
    </dgm:pt>
    <dgm:pt modelId="{340988D7-8AC8-4BA6-B5CD-2E66C9C7595E}">
      <dgm:prSet phldrT="[Text]"/>
      <dgm:spPr/>
      <dgm:t>
        <a:bodyPr/>
        <a:lstStyle/>
        <a:p>
          <a:r>
            <a:rPr lang="hr-HR" b="1" dirty="0"/>
            <a:t>36 mjeseci</a:t>
          </a:r>
        </a:p>
      </dgm:t>
    </dgm:pt>
    <dgm:pt modelId="{FF2FD1AD-D202-47AD-892E-810B196A6E87}" type="parTrans" cxnId="{235AC4FC-64F1-42AA-9769-171C4650B5D0}">
      <dgm:prSet/>
      <dgm:spPr/>
      <dgm:t>
        <a:bodyPr/>
        <a:lstStyle/>
        <a:p>
          <a:endParaRPr lang="hr-HR"/>
        </a:p>
      </dgm:t>
    </dgm:pt>
    <dgm:pt modelId="{2F56A282-091A-4802-A221-43403932B418}" type="sibTrans" cxnId="{235AC4FC-64F1-42AA-9769-171C4650B5D0}">
      <dgm:prSet/>
      <dgm:spPr/>
      <dgm:t>
        <a:bodyPr/>
        <a:lstStyle/>
        <a:p>
          <a:endParaRPr lang="hr-HR"/>
        </a:p>
      </dgm:t>
    </dgm:pt>
    <dgm:pt modelId="{A8FB3DE1-6E1D-4790-B85F-8F6DCF3A201A}">
      <dgm:prSet phldrT="[Text]"/>
      <dgm:spPr/>
      <dgm:t>
        <a:bodyPr/>
        <a:lstStyle/>
        <a:p>
          <a:r>
            <a:rPr lang="hr-HR" dirty="0"/>
            <a:t>izrada elaborata iz područja seizmologije, geologije, geotehnike, visokogradnje, kulturnih dobara</a:t>
          </a:r>
        </a:p>
      </dgm:t>
    </dgm:pt>
    <dgm:pt modelId="{3FA6BF78-ABE8-4D65-946C-6729B40C237F}" type="parTrans" cxnId="{D87F2427-4EF5-48E4-86E5-4E627076FFAE}">
      <dgm:prSet/>
      <dgm:spPr/>
      <dgm:t>
        <a:bodyPr/>
        <a:lstStyle/>
        <a:p>
          <a:endParaRPr lang="hr-HR"/>
        </a:p>
      </dgm:t>
    </dgm:pt>
    <dgm:pt modelId="{E74501CA-9661-4AF2-B4EC-0ABED7BC9378}" type="sibTrans" cxnId="{D87F2427-4EF5-48E4-86E5-4E627076FFAE}">
      <dgm:prSet/>
      <dgm:spPr/>
      <dgm:t>
        <a:bodyPr/>
        <a:lstStyle/>
        <a:p>
          <a:endParaRPr lang="hr-HR"/>
        </a:p>
      </dgm:t>
    </dgm:pt>
    <dgm:pt modelId="{0B6CC2A2-A4A7-46D7-BF0D-B0E385F36657}">
      <dgm:prSet phldrT="[Text]"/>
      <dgm:spPr/>
      <dgm:t>
        <a:bodyPr/>
        <a:lstStyle/>
        <a:p>
          <a:r>
            <a:rPr lang="hr-HR" dirty="0"/>
            <a:t>analiza  zakonske regulative</a:t>
          </a:r>
        </a:p>
      </dgm:t>
    </dgm:pt>
    <dgm:pt modelId="{22F924E9-CAAB-42CC-B0BC-F747F2C0CBD5}" type="parTrans" cxnId="{48E939EA-9E72-4388-878B-685B1D8F6C5C}">
      <dgm:prSet/>
      <dgm:spPr/>
      <dgm:t>
        <a:bodyPr/>
        <a:lstStyle/>
        <a:p>
          <a:endParaRPr lang="hr-HR"/>
        </a:p>
      </dgm:t>
    </dgm:pt>
    <dgm:pt modelId="{4EBF8409-2FE1-4E9F-AAED-CFA619BFC360}" type="sibTrans" cxnId="{48E939EA-9E72-4388-878B-685B1D8F6C5C}">
      <dgm:prSet/>
      <dgm:spPr/>
      <dgm:t>
        <a:bodyPr/>
        <a:lstStyle/>
        <a:p>
          <a:endParaRPr lang="hr-HR"/>
        </a:p>
      </dgm:t>
    </dgm:pt>
    <dgm:pt modelId="{57B67FFB-DFBC-489C-B44B-F553141EED52}">
      <dgm:prSet phldrT="[Text]"/>
      <dgm:spPr/>
      <dgm:t>
        <a:bodyPr/>
        <a:lstStyle/>
        <a:p>
          <a:r>
            <a:rPr lang="hr-HR" b="1" dirty="0"/>
            <a:t>18 mjeseci</a:t>
          </a:r>
        </a:p>
      </dgm:t>
    </dgm:pt>
    <dgm:pt modelId="{B19E8A13-56D2-4C31-BA91-53BF01923BB1}" type="parTrans" cxnId="{206FFBA2-433F-4C44-A670-52F53B7E6D6B}">
      <dgm:prSet/>
      <dgm:spPr/>
      <dgm:t>
        <a:bodyPr/>
        <a:lstStyle/>
        <a:p>
          <a:endParaRPr lang="hr-HR"/>
        </a:p>
      </dgm:t>
    </dgm:pt>
    <dgm:pt modelId="{01D0F0EF-67AA-44BC-9D4A-251E4D657376}" type="sibTrans" cxnId="{206FFBA2-433F-4C44-A670-52F53B7E6D6B}">
      <dgm:prSet/>
      <dgm:spPr/>
      <dgm:t>
        <a:bodyPr/>
        <a:lstStyle/>
        <a:p>
          <a:endParaRPr lang="hr-HR"/>
        </a:p>
      </dgm:t>
    </dgm:pt>
    <dgm:pt modelId="{DA2F6BB7-E35C-4545-B35D-3E67BD27E724}">
      <dgm:prSet phldrT="[Text]"/>
      <dgm:spPr/>
      <dgm:t>
        <a:bodyPr/>
        <a:lstStyle/>
        <a:p>
          <a:r>
            <a:rPr lang="hr-HR" dirty="0"/>
            <a:t>projektiranje i punjenje iz raznih izvora</a:t>
          </a:r>
        </a:p>
      </dgm:t>
    </dgm:pt>
    <dgm:pt modelId="{40A43CB6-1D1B-4035-BFDF-DE8A0D491A6F}" type="parTrans" cxnId="{78A81A13-9B14-4CB6-A8BF-5B6C94927809}">
      <dgm:prSet/>
      <dgm:spPr/>
      <dgm:t>
        <a:bodyPr/>
        <a:lstStyle/>
        <a:p>
          <a:endParaRPr lang="hr-HR"/>
        </a:p>
      </dgm:t>
    </dgm:pt>
    <dgm:pt modelId="{F013B56C-59EB-4C46-BD06-4D8A71822106}" type="sibTrans" cxnId="{78A81A13-9B14-4CB6-A8BF-5B6C94927809}">
      <dgm:prSet/>
      <dgm:spPr/>
      <dgm:t>
        <a:bodyPr/>
        <a:lstStyle/>
        <a:p>
          <a:endParaRPr lang="hr-HR"/>
        </a:p>
      </dgm:t>
    </dgm:pt>
    <dgm:pt modelId="{FACC21B1-FBD8-4B1E-A856-2B32D4160AB0}">
      <dgm:prSet phldrT="[Text]"/>
      <dgm:spPr/>
      <dgm:t>
        <a:bodyPr/>
        <a:lstStyle/>
        <a:p>
          <a:r>
            <a:rPr lang="hr-HR" dirty="0"/>
            <a:t>za punjenje su izrađene dvije aplikacije – za građane i za inženjere</a:t>
          </a:r>
        </a:p>
      </dgm:t>
    </dgm:pt>
    <dgm:pt modelId="{FFD30598-1710-4E87-A497-7EA55588D368}" type="parTrans" cxnId="{4B28DE04-ECA9-49EC-BA42-4D54AFFB43F3}">
      <dgm:prSet/>
      <dgm:spPr/>
      <dgm:t>
        <a:bodyPr/>
        <a:lstStyle/>
        <a:p>
          <a:endParaRPr lang="hr-HR"/>
        </a:p>
      </dgm:t>
    </dgm:pt>
    <dgm:pt modelId="{753BD461-0060-48AE-967F-E2F3B79F8DEA}" type="sibTrans" cxnId="{4B28DE04-ECA9-49EC-BA42-4D54AFFB43F3}">
      <dgm:prSet/>
      <dgm:spPr/>
      <dgm:t>
        <a:bodyPr/>
        <a:lstStyle/>
        <a:p>
          <a:endParaRPr lang="hr-HR"/>
        </a:p>
      </dgm:t>
    </dgm:pt>
    <dgm:pt modelId="{08367CF5-86CC-419D-A243-A5AD71494910}" type="pres">
      <dgm:prSet presAssocID="{A77F249B-9177-4F85-9C7D-95C950FDC562}" presName="Name0" presStyleCnt="0">
        <dgm:presLayoutVars>
          <dgm:dir/>
          <dgm:animLvl val="lvl"/>
          <dgm:resizeHandles val="exact"/>
        </dgm:presLayoutVars>
      </dgm:prSet>
      <dgm:spPr/>
    </dgm:pt>
    <dgm:pt modelId="{AE054583-068D-4229-9EC7-F0B9FE4AB6DF}" type="pres">
      <dgm:prSet presAssocID="{0CE0FFB0-28F7-4BB8-94F7-F5E818720FE9}" presName="composite" presStyleCnt="0"/>
      <dgm:spPr/>
    </dgm:pt>
    <dgm:pt modelId="{5262351E-5730-4C69-B967-3AA57AEB7117}" type="pres">
      <dgm:prSet presAssocID="{0CE0FFB0-28F7-4BB8-94F7-F5E818720FE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ACC2AF60-81AA-4E47-8324-FE81F00B507E}" type="pres">
      <dgm:prSet presAssocID="{0CE0FFB0-28F7-4BB8-94F7-F5E818720FE9}" presName="desTx" presStyleLbl="alignAccFollowNode1" presStyleIdx="0" presStyleCnt="3" custScaleX="111188">
        <dgm:presLayoutVars>
          <dgm:bulletEnabled val="1"/>
        </dgm:presLayoutVars>
      </dgm:prSet>
      <dgm:spPr/>
    </dgm:pt>
    <dgm:pt modelId="{E4CF55EC-662D-47FC-A04A-17ECF0EDBF70}" type="pres">
      <dgm:prSet presAssocID="{EBECE760-ACE1-4ED5-A9F1-12F6E9348593}" presName="space" presStyleCnt="0"/>
      <dgm:spPr/>
    </dgm:pt>
    <dgm:pt modelId="{4F16D64A-22EF-4304-A5E9-0DB2DFF77739}" type="pres">
      <dgm:prSet presAssocID="{5E485053-A622-4B63-B0B4-B3E729A0FE32}" presName="composite" presStyleCnt="0"/>
      <dgm:spPr/>
    </dgm:pt>
    <dgm:pt modelId="{58189041-C46D-48F4-BE2F-B832658B98BA}" type="pres">
      <dgm:prSet presAssocID="{5E485053-A622-4B63-B0B4-B3E729A0FE3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AE1D1438-D074-4CF6-BB7E-AED3F782E2A9}" type="pres">
      <dgm:prSet presAssocID="{5E485053-A622-4B63-B0B4-B3E729A0FE32}" presName="desTx" presStyleLbl="alignAccFollowNode1" presStyleIdx="1" presStyleCnt="3">
        <dgm:presLayoutVars>
          <dgm:bulletEnabled val="1"/>
        </dgm:presLayoutVars>
      </dgm:prSet>
      <dgm:spPr/>
    </dgm:pt>
    <dgm:pt modelId="{3A5AEE19-BC99-4B37-9BEF-CE9A90FE6649}" type="pres">
      <dgm:prSet presAssocID="{855A46B5-5B5B-4CB2-AE94-91DB521AD631}" presName="space" presStyleCnt="0"/>
      <dgm:spPr/>
    </dgm:pt>
    <dgm:pt modelId="{FAD377B2-1188-42D5-B044-A31BE3ABB227}" type="pres">
      <dgm:prSet presAssocID="{CFFD2B4C-7441-4F4B-A7F4-95A1E518BEDF}" presName="composite" presStyleCnt="0"/>
      <dgm:spPr/>
    </dgm:pt>
    <dgm:pt modelId="{0FC7209B-A636-46B7-8305-01AD50747BCC}" type="pres">
      <dgm:prSet presAssocID="{CFFD2B4C-7441-4F4B-A7F4-95A1E518BEDF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2920833E-109B-4872-A375-13D2C064DAB8}" type="pres">
      <dgm:prSet presAssocID="{CFFD2B4C-7441-4F4B-A7F4-95A1E518BEDF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4B28DE04-ECA9-49EC-BA42-4D54AFFB43F3}" srcId="{CFFD2B4C-7441-4F4B-A7F4-95A1E518BEDF}" destId="{FACC21B1-FBD8-4B1E-A856-2B32D4160AB0}" srcOrd="2" destOrd="0" parTransId="{FFD30598-1710-4E87-A497-7EA55588D368}" sibTransId="{753BD461-0060-48AE-967F-E2F3B79F8DEA}"/>
    <dgm:cxn modelId="{F4DB9306-64B8-47B8-924A-15C368F1DCD4}" type="presOf" srcId="{A77F249B-9177-4F85-9C7D-95C950FDC562}" destId="{08367CF5-86CC-419D-A243-A5AD71494910}" srcOrd="0" destOrd="0" presId="urn:microsoft.com/office/officeart/2005/8/layout/hList1"/>
    <dgm:cxn modelId="{F97F7A09-E8AD-4BCE-B034-E681E075B093}" srcId="{CFFD2B4C-7441-4F4B-A7F4-95A1E518BEDF}" destId="{2B855DE3-F10D-4E18-B6B5-4BFD12C40250}" srcOrd="0" destOrd="0" parTransId="{7A3ACA0B-4390-4D49-8956-63AA60A629D9}" sibTransId="{D48E1B1B-9928-4C39-A8B0-CACDBD2F4A4F}"/>
    <dgm:cxn modelId="{78A81A13-9B14-4CB6-A8BF-5B6C94927809}" srcId="{CFFD2B4C-7441-4F4B-A7F4-95A1E518BEDF}" destId="{DA2F6BB7-E35C-4545-B35D-3E67BD27E724}" srcOrd="1" destOrd="0" parTransId="{40A43CB6-1D1B-4035-BFDF-DE8A0D491A6F}" sibTransId="{F013B56C-59EB-4C46-BD06-4D8A71822106}"/>
    <dgm:cxn modelId="{C942041C-35D2-4C89-9059-B663A232E420}" type="presOf" srcId="{DA2F6BB7-E35C-4545-B35D-3E67BD27E724}" destId="{2920833E-109B-4872-A375-13D2C064DAB8}" srcOrd="0" destOrd="1" presId="urn:microsoft.com/office/officeart/2005/8/layout/hList1"/>
    <dgm:cxn modelId="{548DE621-ACDB-4E19-BAB5-B91661CE0AD3}" srcId="{5E485053-A622-4B63-B0B4-B3E729A0FE32}" destId="{C13DED4E-35F4-429D-BEA5-4E7ED308CA83}" srcOrd="2" destOrd="0" parTransId="{C12C3DAC-0FD6-40CF-9ED5-EE73952AC4A0}" sibTransId="{36B38310-5F56-4F8E-A22A-DE19CF3789C7}"/>
    <dgm:cxn modelId="{DA992C23-6864-439F-95AD-B4066F0648DD}" srcId="{5E485053-A622-4B63-B0B4-B3E729A0FE32}" destId="{AA91E201-401E-4A94-9550-3F293AD87B69}" srcOrd="0" destOrd="0" parTransId="{E1FC32A5-B1E5-4A2F-B17F-ADF758081C18}" sibTransId="{A031D071-565D-48C4-8043-7FAC5216FB0F}"/>
    <dgm:cxn modelId="{ED59D826-003C-4650-A778-E0FF74053120}" type="presOf" srcId="{FACC21B1-FBD8-4B1E-A856-2B32D4160AB0}" destId="{2920833E-109B-4872-A375-13D2C064DAB8}" srcOrd="0" destOrd="2" presId="urn:microsoft.com/office/officeart/2005/8/layout/hList1"/>
    <dgm:cxn modelId="{D87F2427-4EF5-48E4-86E5-4E627076FFAE}" srcId="{0CE0FFB0-28F7-4BB8-94F7-F5E818720FE9}" destId="{A8FB3DE1-6E1D-4790-B85F-8F6DCF3A201A}" srcOrd="1" destOrd="0" parTransId="{3FA6BF78-ABE8-4D65-946C-6729B40C237F}" sibTransId="{E74501CA-9661-4AF2-B4EC-0ABED7BC9378}"/>
    <dgm:cxn modelId="{66B64127-D0EE-42FC-96FC-EE377FE7E218}" type="presOf" srcId="{0CE0FFB0-28F7-4BB8-94F7-F5E818720FE9}" destId="{5262351E-5730-4C69-B967-3AA57AEB7117}" srcOrd="0" destOrd="0" presId="urn:microsoft.com/office/officeart/2005/8/layout/hList1"/>
    <dgm:cxn modelId="{12FC8F37-DD50-4658-BBD4-39A034844449}" type="presOf" srcId="{30EAF21E-2A5E-4F9A-9A19-96C65E1D6663}" destId="{ACC2AF60-81AA-4E47-8324-FE81F00B507E}" srcOrd="0" destOrd="2" presId="urn:microsoft.com/office/officeart/2005/8/layout/hList1"/>
    <dgm:cxn modelId="{5AC0C938-D914-447B-9D9C-BA7F9CC6ABDF}" srcId="{A77F249B-9177-4F85-9C7D-95C950FDC562}" destId="{CFFD2B4C-7441-4F4B-A7F4-95A1E518BEDF}" srcOrd="2" destOrd="0" parTransId="{F0231D8C-9881-4304-98E0-F3C5F822F4A7}" sibTransId="{E9CF9818-8CE6-4289-8F14-5BEE50065660}"/>
    <dgm:cxn modelId="{D3864A3C-BF9E-49FE-9570-D31E0AE150E5}" type="presOf" srcId="{AA91E201-401E-4A94-9550-3F293AD87B69}" destId="{AE1D1438-D074-4CF6-BB7E-AED3F782E2A9}" srcOrd="0" destOrd="0" presId="urn:microsoft.com/office/officeart/2005/8/layout/hList1"/>
    <dgm:cxn modelId="{8936AD50-0976-4602-97DE-2319079663F4}" type="presOf" srcId="{CFFD2B4C-7441-4F4B-A7F4-95A1E518BEDF}" destId="{0FC7209B-A636-46B7-8305-01AD50747BCC}" srcOrd="0" destOrd="0" presId="urn:microsoft.com/office/officeart/2005/8/layout/hList1"/>
    <dgm:cxn modelId="{A0E4C47A-BF4E-4BAA-888A-9E854F1E6CE9}" type="presOf" srcId="{5E485053-A622-4B63-B0B4-B3E729A0FE32}" destId="{58189041-C46D-48F4-BE2F-B832658B98BA}" srcOrd="0" destOrd="0" presId="urn:microsoft.com/office/officeart/2005/8/layout/hList1"/>
    <dgm:cxn modelId="{79C6D19E-0033-421C-9F04-7F190D2BE719}" srcId="{A77F249B-9177-4F85-9C7D-95C950FDC562}" destId="{5E485053-A622-4B63-B0B4-B3E729A0FE32}" srcOrd="1" destOrd="0" parTransId="{928FE484-14B6-42B9-AEA5-48B6194D77AA}" sibTransId="{855A46B5-5B5B-4CB2-AE94-91DB521AD631}"/>
    <dgm:cxn modelId="{206FFBA2-433F-4C44-A670-52F53B7E6D6B}" srcId="{5E485053-A622-4B63-B0B4-B3E729A0FE32}" destId="{57B67FFB-DFBC-489C-B44B-F553141EED52}" srcOrd="3" destOrd="0" parTransId="{B19E8A13-56D2-4C31-BA91-53BF01923BB1}" sibTransId="{01D0F0EF-67AA-44BC-9D4A-251E4D657376}"/>
    <dgm:cxn modelId="{27F6F6AD-1035-44BC-BF35-8EAFC1F343A9}" type="presOf" srcId="{340988D7-8AC8-4BA6-B5CD-2E66C9C7595E}" destId="{2920833E-109B-4872-A375-13D2C064DAB8}" srcOrd="0" destOrd="3" presId="urn:microsoft.com/office/officeart/2005/8/layout/hList1"/>
    <dgm:cxn modelId="{C8FC64B2-716A-4BCC-8130-09E9569E6A45}" type="presOf" srcId="{2B855DE3-F10D-4E18-B6B5-4BFD12C40250}" destId="{2920833E-109B-4872-A375-13D2C064DAB8}" srcOrd="0" destOrd="0" presId="urn:microsoft.com/office/officeart/2005/8/layout/hList1"/>
    <dgm:cxn modelId="{DFDBE5BD-9EE6-4BDC-87BC-C99900A0136A}" type="presOf" srcId="{C13DED4E-35F4-429D-BEA5-4E7ED308CA83}" destId="{AE1D1438-D074-4CF6-BB7E-AED3F782E2A9}" srcOrd="0" destOrd="2" presId="urn:microsoft.com/office/officeart/2005/8/layout/hList1"/>
    <dgm:cxn modelId="{0C9219BF-CA63-4ED1-BEA8-5401762BC964}" srcId="{0CE0FFB0-28F7-4BB8-94F7-F5E818720FE9}" destId="{F539EBB0-BAC7-4B4B-9B55-CEFE59D01784}" srcOrd="0" destOrd="0" parTransId="{B3188B7B-4972-4D47-81E8-198BCCE95C6E}" sibTransId="{D83797C2-639C-4B31-804B-A3077C3F5389}"/>
    <dgm:cxn modelId="{F7A3E6C4-CE69-4BBF-864C-D8265F185EA2}" srcId="{A77F249B-9177-4F85-9C7D-95C950FDC562}" destId="{0CE0FFB0-28F7-4BB8-94F7-F5E818720FE9}" srcOrd="0" destOrd="0" parTransId="{99E1BECE-813C-4DDC-A775-42CA70BA9642}" sibTransId="{EBECE760-ACE1-4ED5-A9F1-12F6E9348593}"/>
    <dgm:cxn modelId="{02E24ACF-AEAE-40E0-ACB4-01753FBA92CE}" type="presOf" srcId="{F539EBB0-BAC7-4B4B-9B55-CEFE59D01784}" destId="{ACC2AF60-81AA-4E47-8324-FE81F00B507E}" srcOrd="0" destOrd="0" presId="urn:microsoft.com/office/officeart/2005/8/layout/hList1"/>
    <dgm:cxn modelId="{C22D19D9-0CE1-4582-B978-02449B73110C}" srcId="{0CE0FFB0-28F7-4BB8-94F7-F5E818720FE9}" destId="{30EAF21E-2A5E-4F9A-9A19-96C65E1D6663}" srcOrd="2" destOrd="0" parTransId="{4FEBBDC3-5AB3-46EA-91E8-F8023C06B674}" sibTransId="{CAA2F2C2-035F-4370-9ED6-9B5D88967F89}"/>
    <dgm:cxn modelId="{8B9C5DE2-A9E7-4EF3-BA90-5815F3DD93D2}" type="presOf" srcId="{A8FB3DE1-6E1D-4790-B85F-8F6DCF3A201A}" destId="{ACC2AF60-81AA-4E47-8324-FE81F00B507E}" srcOrd="0" destOrd="1" presId="urn:microsoft.com/office/officeart/2005/8/layout/hList1"/>
    <dgm:cxn modelId="{48E939EA-9E72-4388-878B-685B1D8F6C5C}" srcId="{5E485053-A622-4B63-B0B4-B3E729A0FE32}" destId="{0B6CC2A2-A4A7-46D7-BF0D-B0E385F36657}" srcOrd="1" destOrd="0" parTransId="{22F924E9-CAAB-42CC-B0BC-F747F2C0CBD5}" sibTransId="{4EBF8409-2FE1-4E9F-AAED-CFA619BFC360}"/>
    <dgm:cxn modelId="{E56CD8F9-F61B-4376-8E39-AA9F2FC3B852}" type="presOf" srcId="{0B6CC2A2-A4A7-46D7-BF0D-B0E385F36657}" destId="{AE1D1438-D074-4CF6-BB7E-AED3F782E2A9}" srcOrd="0" destOrd="1" presId="urn:microsoft.com/office/officeart/2005/8/layout/hList1"/>
    <dgm:cxn modelId="{235AC4FC-64F1-42AA-9769-171C4650B5D0}" srcId="{CFFD2B4C-7441-4F4B-A7F4-95A1E518BEDF}" destId="{340988D7-8AC8-4BA6-B5CD-2E66C9C7595E}" srcOrd="3" destOrd="0" parTransId="{FF2FD1AD-D202-47AD-892E-810B196A6E87}" sibTransId="{2F56A282-091A-4802-A221-43403932B418}"/>
    <dgm:cxn modelId="{2C2F0DFF-F60B-4F2E-90A3-5A1768E4EAAE}" type="presOf" srcId="{57B67FFB-DFBC-489C-B44B-F553141EED52}" destId="{AE1D1438-D074-4CF6-BB7E-AED3F782E2A9}" srcOrd="0" destOrd="3" presId="urn:microsoft.com/office/officeart/2005/8/layout/hList1"/>
    <dgm:cxn modelId="{B95CBFB0-531C-40C3-AC1C-0D8C74306727}" type="presParOf" srcId="{08367CF5-86CC-419D-A243-A5AD71494910}" destId="{AE054583-068D-4229-9EC7-F0B9FE4AB6DF}" srcOrd="0" destOrd="0" presId="urn:microsoft.com/office/officeart/2005/8/layout/hList1"/>
    <dgm:cxn modelId="{6763C366-AEF6-4AC2-9961-2EFC9FD5EAAF}" type="presParOf" srcId="{AE054583-068D-4229-9EC7-F0B9FE4AB6DF}" destId="{5262351E-5730-4C69-B967-3AA57AEB7117}" srcOrd="0" destOrd="0" presId="urn:microsoft.com/office/officeart/2005/8/layout/hList1"/>
    <dgm:cxn modelId="{5F34A8BC-3C51-4E9E-A206-5FEAF4D3ACB3}" type="presParOf" srcId="{AE054583-068D-4229-9EC7-F0B9FE4AB6DF}" destId="{ACC2AF60-81AA-4E47-8324-FE81F00B507E}" srcOrd="1" destOrd="0" presId="urn:microsoft.com/office/officeart/2005/8/layout/hList1"/>
    <dgm:cxn modelId="{39417697-95F2-4878-8445-7C3835B123D6}" type="presParOf" srcId="{08367CF5-86CC-419D-A243-A5AD71494910}" destId="{E4CF55EC-662D-47FC-A04A-17ECF0EDBF70}" srcOrd="1" destOrd="0" presId="urn:microsoft.com/office/officeart/2005/8/layout/hList1"/>
    <dgm:cxn modelId="{3746702B-9E20-4E66-8004-3149A18030C3}" type="presParOf" srcId="{08367CF5-86CC-419D-A243-A5AD71494910}" destId="{4F16D64A-22EF-4304-A5E9-0DB2DFF77739}" srcOrd="2" destOrd="0" presId="urn:microsoft.com/office/officeart/2005/8/layout/hList1"/>
    <dgm:cxn modelId="{BBBA11E8-5604-44AC-B9F0-78B3A65E9792}" type="presParOf" srcId="{4F16D64A-22EF-4304-A5E9-0DB2DFF77739}" destId="{58189041-C46D-48F4-BE2F-B832658B98BA}" srcOrd="0" destOrd="0" presId="urn:microsoft.com/office/officeart/2005/8/layout/hList1"/>
    <dgm:cxn modelId="{6F130ADE-408F-469D-8B60-6E65C717371E}" type="presParOf" srcId="{4F16D64A-22EF-4304-A5E9-0DB2DFF77739}" destId="{AE1D1438-D074-4CF6-BB7E-AED3F782E2A9}" srcOrd="1" destOrd="0" presId="urn:microsoft.com/office/officeart/2005/8/layout/hList1"/>
    <dgm:cxn modelId="{E9161002-4FB9-455C-9F1E-3AF6509963B3}" type="presParOf" srcId="{08367CF5-86CC-419D-A243-A5AD71494910}" destId="{3A5AEE19-BC99-4B37-9BEF-CE9A90FE6649}" srcOrd="3" destOrd="0" presId="urn:microsoft.com/office/officeart/2005/8/layout/hList1"/>
    <dgm:cxn modelId="{F6D77A76-D64E-4FE6-8A5C-4C57A4FAF349}" type="presParOf" srcId="{08367CF5-86CC-419D-A243-A5AD71494910}" destId="{FAD377B2-1188-42D5-B044-A31BE3ABB227}" srcOrd="4" destOrd="0" presId="urn:microsoft.com/office/officeart/2005/8/layout/hList1"/>
    <dgm:cxn modelId="{D8065649-28C0-4395-B140-F2F4794E3511}" type="presParOf" srcId="{FAD377B2-1188-42D5-B044-A31BE3ABB227}" destId="{0FC7209B-A636-46B7-8305-01AD50747BCC}" srcOrd="0" destOrd="0" presId="urn:microsoft.com/office/officeart/2005/8/layout/hList1"/>
    <dgm:cxn modelId="{93D4A12F-65C8-4549-81D5-501667FCE999}" type="presParOf" srcId="{FAD377B2-1188-42D5-B044-A31BE3ABB227}" destId="{2920833E-109B-4872-A375-13D2C064DAB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7F249B-9177-4F85-9C7D-95C950FDC562}" type="doc">
      <dgm:prSet loTypeId="urn:microsoft.com/office/officeart/2005/8/layout/hList1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hr-HR"/>
        </a:p>
      </dgm:t>
    </dgm:pt>
    <dgm:pt modelId="{0CE0FFB0-28F7-4BB8-94F7-F5E818720FE9}">
      <dgm:prSet phldrT="[Text]"/>
      <dgm:spPr/>
      <dgm:t>
        <a:bodyPr/>
        <a:lstStyle/>
        <a:p>
          <a:r>
            <a:rPr lang="hr-HR" dirty="0"/>
            <a:t>4. Proračun</a:t>
          </a:r>
          <a:r>
            <a:rPr lang="hr-HR" baseline="0" dirty="0"/>
            <a:t> potresnog rizika po sektorima </a:t>
          </a:r>
          <a:endParaRPr lang="hr-HR" dirty="0"/>
        </a:p>
      </dgm:t>
    </dgm:pt>
    <dgm:pt modelId="{99E1BECE-813C-4DDC-A775-42CA70BA9642}" type="parTrans" cxnId="{F7A3E6C4-CE69-4BBF-864C-D8265F185EA2}">
      <dgm:prSet/>
      <dgm:spPr/>
      <dgm:t>
        <a:bodyPr/>
        <a:lstStyle/>
        <a:p>
          <a:endParaRPr lang="hr-HR"/>
        </a:p>
      </dgm:t>
    </dgm:pt>
    <dgm:pt modelId="{EBECE760-ACE1-4ED5-A9F1-12F6E9348593}" type="sibTrans" cxnId="{F7A3E6C4-CE69-4BBF-864C-D8265F185EA2}">
      <dgm:prSet/>
      <dgm:spPr/>
      <dgm:t>
        <a:bodyPr/>
        <a:lstStyle/>
        <a:p>
          <a:endParaRPr lang="hr-HR"/>
        </a:p>
      </dgm:t>
    </dgm:pt>
    <dgm:pt modelId="{F539EBB0-BAC7-4B4B-9B55-CEFE59D01784}">
      <dgm:prSet phldrT="[Text]"/>
      <dgm:spPr/>
      <dgm:t>
        <a:bodyPr/>
        <a:lstStyle/>
        <a:p>
          <a:r>
            <a:rPr lang="hr-HR" dirty="0"/>
            <a:t>na osnovu prikupljenih podataka izraditi proračun potresnog rizika po sektorima koristeći metodologiju</a:t>
          </a:r>
          <a:endParaRPr lang="hr-HR" strike="sngStrike" dirty="0">
            <a:solidFill>
              <a:schemeClr val="accent1"/>
            </a:solidFill>
          </a:endParaRPr>
        </a:p>
      </dgm:t>
    </dgm:pt>
    <dgm:pt modelId="{B3188B7B-4972-4D47-81E8-198BCCE95C6E}" type="parTrans" cxnId="{0C9219BF-CA63-4ED1-BEA8-5401762BC964}">
      <dgm:prSet/>
      <dgm:spPr/>
      <dgm:t>
        <a:bodyPr/>
        <a:lstStyle/>
        <a:p>
          <a:endParaRPr lang="hr-HR"/>
        </a:p>
      </dgm:t>
    </dgm:pt>
    <dgm:pt modelId="{D83797C2-639C-4B31-804B-A3077C3F5389}" type="sibTrans" cxnId="{0C9219BF-CA63-4ED1-BEA8-5401762BC964}">
      <dgm:prSet/>
      <dgm:spPr/>
      <dgm:t>
        <a:bodyPr/>
        <a:lstStyle/>
        <a:p>
          <a:endParaRPr lang="hr-HR"/>
        </a:p>
      </dgm:t>
    </dgm:pt>
    <dgm:pt modelId="{5E485053-A622-4B63-B0B4-B3E729A0FE32}">
      <dgm:prSet phldrT="[Text]"/>
      <dgm:spPr/>
      <dgm:t>
        <a:bodyPr/>
        <a:lstStyle/>
        <a:p>
          <a:r>
            <a:rPr lang="hr-HR" dirty="0"/>
            <a:t>5. Transfer</a:t>
          </a:r>
          <a:r>
            <a:rPr lang="hr-HR" baseline="0" dirty="0"/>
            <a:t> znanja </a:t>
          </a:r>
          <a:endParaRPr lang="hr-HR" dirty="0"/>
        </a:p>
      </dgm:t>
    </dgm:pt>
    <dgm:pt modelId="{928FE484-14B6-42B9-AEA5-48B6194D77AA}" type="parTrans" cxnId="{79C6D19E-0033-421C-9F04-7F190D2BE719}">
      <dgm:prSet/>
      <dgm:spPr/>
      <dgm:t>
        <a:bodyPr/>
        <a:lstStyle/>
        <a:p>
          <a:endParaRPr lang="hr-HR"/>
        </a:p>
      </dgm:t>
    </dgm:pt>
    <dgm:pt modelId="{855A46B5-5B5B-4CB2-AE94-91DB521AD631}" type="sibTrans" cxnId="{79C6D19E-0033-421C-9F04-7F190D2BE719}">
      <dgm:prSet/>
      <dgm:spPr/>
      <dgm:t>
        <a:bodyPr/>
        <a:lstStyle/>
        <a:p>
          <a:endParaRPr lang="hr-HR"/>
        </a:p>
      </dgm:t>
    </dgm:pt>
    <dgm:pt modelId="{AA91E201-401E-4A94-9550-3F293AD87B69}">
      <dgm:prSet phldrT="[Text]"/>
      <dgm:spPr/>
      <dgm:t>
        <a:bodyPr/>
        <a:lstStyle/>
        <a:p>
          <a:r>
            <a:rPr lang="hr-HR" dirty="0"/>
            <a:t>sve spoznaje iz projekta podijeliti s dionicima kroz komunikaciju sa stručnom i općom javnošću</a:t>
          </a:r>
        </a:p>
      </dgm:t>
    </dgm:pt>
    <dgm:pt modelId="{E1FC32A5-B1E5-4A2F-B17F-ADF758081C18}" type="parTrans" cxnId="{DA992C23-6864-439F-95AD-B4066F0648DD}">
      <dgm:prSet/>
      <dgm:spPr/>
      <dgm:t>
        <a:bodyPr/>
        <a:lstStyle/>
        <a:p>
          <a:endParaRPr lang="hr-HR"/>
        </a:p>
      </dgm:t>
    </dgm:pt>
    <dgm:pt modelId="{A031D071-565D-48C4-8043-7FAC5216FB0F}" type="sibTrans" cxnId="{DA992C23-6864-439F-95AD-B4066F0648DD}">
      <dgm:prSet/>
      <dgm:spPr/>
      <dgm:t>
        <a:bodyPr/>
        <a:lstStyle/>
        <a:p>
          <a:endParaRPr lang="hr-HR"/>
        </a:p>
      </dgm:t>
    </dgm:pt>
    <dgm:pt modelId="{E37AE7C1-EC8B-498B-AD31-F817E673695E}">
      <dgm:prSet phldrT="[Text]"/>
      <dgm:spPr/>
      <dgm:t>
        <a:bodyPr/>
        <a:lstStyle/>
        <a:p>
          <a:r>
            <a:rPr lang="hr-HR" b="1" dirty="0"/>
            <a:t>36 mjeseci</a:t>
          </a:r>
        </a:p>
      </dgm:t>
    </dgm:pt>
    <dgm:pt modelId="{071A8EF2-446B-44D2-AF74-0875FA35D820}" type="parTrans" cxnId="{C9FBD83A-51B1-4821-BA9B-7092CD4DE031}">
      <dgm:prSet/>
      <dgm:spPr/>
      <dgm:t>
        <a:bodyPr/>
        <a:lstStyle/>
        <a:p>
          <a:endParaRPr lang="hr-HR"/>
        </a:p>
      </dgm:t>
    </dgm:pt>
    <dgm:pt modelId="{1E24DCE1-362C-4E92-81BE-D825FC2893DA}" type="sibTrans" cxnId="{C9FBD83A-51B1-4821-BA9B-7092CD4DE031}">
      <dgm:prSet/>
      <dgm:spPr/>
      <dgm:t>
        <a:bodyPr/>
        <a:lstStyle/>
        <a:p>
          <a:endParaRPr lang="hr-HR"/>
        </a:p>
      </dgm:t>
    </dgm:pt>
    <dgm:pt modelId="{7C93FDC7-27C1-4FA8-A271-589C9005C617}">
      <dgm:prSet phldrT="[Text]"/>
      <dgm:spPr/>
      <dgm:t>
        <a:bodyPr/>
        <a:lstStyle/>
        <a:p>
          <a:r>
            <a:rPr lang="hr-HR" b="1" dirty="0"/>
            <a:t>3 mjeseca</a:t>
          </a:r>
          <a:endParaRPr lang="hr-HR" strike="sngStrike" dirty="0">
            <a:solidFill>
              <a:schemeClr val="accent1"/>
            </a:solidFill>
          </a:endParaRPr>
        </a:p>
      </dgm:t>
    </dgm:pt>
    <dgm:pt modelId="{48D26259-6949-4580-AD05-65769A6091FF}" type="parTrans" cxnId="{CC3E4553-4074-4DCF-B49A-5B19B5B776AF}">
      <dgm:prSet/>
      <dgm:spPr/>
    </dgm:pt>
    <dgm:pt modelId="{A47B1949-FD7B-45D3-9686-95453AF20D8E}" type="sibTrans" cxnId="{CC3E4553-4074-4DCF-B49A-5B19B5B776AF}">
      <dgm:prSet/>
      <dgm:spPr/>
    </dgm:pt>
    <dgm:pt modelId="{08367CF5-86CC-419D-A243-A5AD71494910}" type="pres">
      <dgm:prSet presAssocID="{A77F249B-9177-4F85-9C7D-95C950FDC562}" presName="Name0" presStyleCnt="0">
        <dgm:presLayoutVars>
          <dgm:dir/>
          <dgm:animLvl val="lvl"/>
          <dgm:resizeHandles val="exact"/>
        </dgm:presLayoutVars>
      </dgm:prSet>
      <dgm:spPr/>
    </dgm:pt>
    <dgm:pt modelId="{AE054583-068D-4229-9EC7-F0B9FE4AB6DF}" type="pres">
      <dgm:prSet presAssocID="{0CE0FFB0-28F7-4BB8-94F7-F5E818720FE9}" presName="composite" presStyleCnt="0"/>
      <dgm:spPr/>
    </dgm:pt>
    <dgm:pt modelId="{5262351E-5730-4C69-B967-3AA57AEB7117}" type="pres">
      <dgm:prSet presAssocID="{0CE0FFB0-28F7-4BB8-94F7-F5E818720FE9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ACC2AF60-81AA-4E47-8324-FE81F00B507E}" type="pres">
      <dgm:prSet presAssocID="{0CE0FFB0-28F7-4BB8-94F7-F5E818720FE9}" presName="desTx" presStyleLbl="alignAccFollowNode1" presStyleIdx="0" presStyleCnt="2">
        <dgm:presLayoutVars>
          <dgm:bulletEnabled val="1"/>
        </dgm:presLayoutVars>
      </dgm:prSet>
      <dgm:spPr/>
    </dgm:pt>
    <dgm:pt modelId="{E4CF55EC-662D-47FC-A04A-17ECF0EDBF70}" type="pres">
      <dgm:prSet presAssocID="{EBECE760-ACE1-4ED5-A9F1-12F6E9348593}" presName="space" presStyleCnt="0"/>
      <dgm:spPr/>
    </dgm:pt>
    <dgm:pt modelId="{4F16D64A-22EF-4304-A5E9-0DB2DFF77739}" type="pres">
      <dgm:prSet presAssocID="{5E485053-A622-4B63-B0B4-B3E729A0FE32}" presName="composite" presStyleCnt="0"/>
      <dgm:spPr/>
    </dgm:pt>
    <dgm:pt modelId="{58189041-C46D-48F4-BE2F-B832658B98BA}" type="pres">
      <dgm:prSet presAssocID="{5E485053-A622-4B63-B0B4-B3E729A0FE32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AE1D1438-D074-4CF6-BB7E-AED3F782E2A9}" type="pres">
      <dgm:prSet presAssocID="{5E485053-A622-4B63-B0B4-B3E729A0FE32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F4DB9306-64B8-47B8-924A-15C368F1DCD4}" type="presOf" srcId="{A77F249B-9177-4F85-9C7D-95C950FDC562}" destId="{08367CF5-86CC-419D-A243-A5AD71494910}" srcOrd="0" destOrd="0" presId="urn:microsoft.com/office/officeart/2005/8/layout/hList1"/>
    <dgm:cxn modelId="{0BE54B1F-F8AF-4EDB-B003-3C915BE33120}" type="presOf" srcId="{7C93FDC7-27C1-4FA8-A271-589C9005C617}" destId="{ACC2AF60-81AA-4E47-8324-FE81F00B507E}" srcOrd="0" destOrd="1" presId="urn:microsoft.com/office/officeart/2005/8/layout/hList1"/>
    <dgm:cxn modelId="{DA992C23-6864-439F-95AD-B4066F0648DD}" srcId="{5E485053-A622-4B63-B0B4-B3E729A0FE32}" destId="{AA91E201-401E-4A94-9550-3F293AD87B69}" srcOrd="0" destOrd="0" parTransId="{E1FC32A5-B1E5-4A2F-B17F-ADF758081C18}" sibTransId="{A031D071-565D-48C4-8043-7FAC5216FB0F}"/>
    <dgm:cxn modelId="{66B64127-D0EE-42FC-96FC-EE377FE7E218}" type="presOf" srcId="{0CE0FFB0-28F7-4BB8-94F7-F5E818720FE9}" destId="{5262351E-5730-4C69-B967-3AA57AEB7117}" srcOrd="0" destOrd="0" presId="urn:microsoft.com/office/officeart/2005/8/layout/hList1"/>
    <dgm:cxn modelId="{C9FBD83A-51B1-4821-BA9B-7092CD4DE031}" srcId="{5E485053-A622-4B63-B0B4-B3E729A0FE32}" destId="{E37AE7C1-EC8B-498B-AD31-F817E673695E}" srcOrd="1" destOrd="0" parTransId="{071A8EF2-446B-44D2-AF74-0875FA35D820}" sibTransId="{1E24DCE1-362C-4E92-81BE-D825FC2893DA}"/>
    <dgm:cxn modelId="{D3864A3C-BF9E-49FE-9570-D31E0AE150E5}" type="presOf" srcId="{AA91E201-401E-4A94-9550-3F293AD87B69}" destId="{AE1D1438-D074-4CF6-BB7E-AED3F782E2A9}" srcOrd="0" destOrd="0" presId="urn:microsoft.com/office/officeart/2005/8/layout/hList1"/>
    <dgm:cxn modelId="{CC3E4553-4074-4DCF-B49A-5B19B5B776AF}" srcId="{0CE0FFB0-28F7-4BB8-94F7-F5E818720FE9}" destId="{7C93FDC7-27C1-4FA8-A271-589C9005C617}" srcOrd="1" destOrd="0" parTransId="{48D26259-6949-4580-AD05-65769A6091FF}" sibTransId="{A47B1949-FD7B-45D3-9686-95453AF20D8E}"/>
    <dgm:cxn modelId="{A0E4C47A-BF4E-4BAA-888A-9E854F1E6CE9}" type="presOf" srcId="{5E485053-A622-4B63-B0B4-B3E729A0FE32}" destId="{58189041-C46D-48F4-BE2F-B832658B98BA}" srcOrd="0" destOrd="0" presId="urn:microsoft.com/office/officeart/2005/8/layout/hList1"/>
    <dgm:cxn modelId="{21CBAE98-59EB-4633-BB3D-9AE90FC77A61}" type="presOf" srcId="{E37AE7C1-EC8B-498B-AD31-F817E673695E}" destId="{AE1D1438-D074-4CF6-BB7E-AED3F782E2A9}" srcOrd="0" destOrd="1" presId="urn:microsoft.com/office/officeart/2005/8/layout/hList1"/>
    <dgm:cxn modelId="{79C6D19E-0033-421C-9F04-7F190D2BE719}" srcId="{A77F249B-9177-4F85-9C7D-95C950FDC562}" destId="{5E485053-A622-4B63-B0B4-B3E729A0FE32}" srcOrd="1" destOrd="0" parTransId="{928FE484-14B6-42B9-AEA5-48B6194D77AA}" sibTransId="{855A46B5-5B5B-4CB2-AE94-91DB521AD631}"/>
    <dgm:cxn modelId="{0C9219BF-CA63-4ED1-BEA8-5401762BC964}" srcId="{0CE0FFB0-28F7-4BB8-94F7-F5E818720FE9}" destId="{F539EBB0-BAC7-4B4B-9B55-CEFE59D01784}" srcOrd="0" destOrd="0" parTransId="{B3188B7B-4972-4D47-81E8-198BCCE95C6E}" sibTransId="{D83797C2-639C-4B31-804B-A3077C3F5389}"/>
    <dgm:cxn modelId="{F7A3E6C4-CE69-4BBF-864C-D8265F185EA2}" srcId="{A77F249B-9177-4F85-9C7D-95C950FDC562}" destId="{0CE0FFB0-28F7-4BB8-94F7-F5E818720FE9}" srcOrd="0" destOrd="0" parTransId="{99E1BECE-813C-4DDC-A775-42CA70BA9642}" sibTransId="{EBECE760-ACE1-4ED5-A9F1-12F6E9348593}"/>
    <dgm:cxn modelId="{02E24ACF-AEAE-40E0-ACB4-01753FBA92CE}" type="presOf" srcId="{F539EBB0-BAC7-4B4B-9B55-CEFE59D01784}" destId="{ACC2AF60-81AA-4E47-8324-FE81F00B507E}" srcOrd="0" destOrd="0" presId="urn:microsoft.com/office/officeart/2005/8/layout/hList1"/>
    <dgm:cxn modelId="{B95CBFB0-531C-40C3-AC1C-0D8C74306727}" type="presParOf" srcId="{08367CF5-86CC-419D-A243-A5AD71494910}" destId="{AE054583-068D-4229-9EC7-F0B9FE4AB6DF}" srcOrd="0" destOrd="0" presId="urn:microsoft.com/office/officeart/2005/8/layout/hList1"/>
    <dgm:cxn modelId="{6763C366-AEF6-4AC2-9961-2EFC9FD5EAAF}" type="presParOf" srcId="{AE054583-068D-4229-9EC7-F0B9FE4AB6DF}" destId="{5262351E-5730-4C69-B967-3AA57AEB7117}" srcOrd="0" destOrd="0" presId="urn:microsoft.com/office/officeart/2005/8/layout/hList1"/>
    <dgm:cxn modelId="{5F34A8BC-3C51-4E9E-A206-5FEAF4D3ACB3}" type="presParOf" srcId="{AE054583-068D-4229-9EC7-F0B9FE4AB6DF}" destId="{ACC2AF60-81AA-4E47-8324-FE81F00B507E}" srcOrd="1" destOrd="0" presId="urn:microsoft.com/office/officeart/2005/8/layout/hList1"/>
    <dgm:cxn modelId="{39417697-95F2-4878-8445-7C3835B123D6}" type="presParOf" srcId="{08367CF5-86CC-419D-A243-A5AD71494910}" destId="{E4CF55EC-662D-47FC-A04A-17ECF0EDBF70}" srcOrd="1" destOrd="0" presId="urn:microsoft.com/office/officeart/2005/8/layout/hList1"/>
    <dgm:cxn modelId="{3746702B-9E20-4E66-8004-3149A18030C3}" type="presParOf" srcId="{08367CF5-86CC-419D-A243-A5AD71494910}" destId="{4F16D64A-22EF-4304-A5E9-0DB2DFF77739}" srcOrd="2" destOrd="0" presId="urn:microsoft.com/office/officeart/2005/8/layout/hList1"/>
    <dgm:cxn modelId="{BBBA11E8-5604-44AC-B9F0-78B3A65E9792}" type="presParOf" srcId="{4F16D64A-22EF-4304-A5E9-0DB2DFF77739}" destId="{58189041-C46D-48F4-BE2F-B832658B98BA}" srcOrd="0" destOrd="0" presId="urn:microsoft.com/office/officeart/2005/8/layout/hList1"/>
    <dgm:cxn modelId="{6F130ADE-408F-469D-8B60-6E65C717371E}" type="presParOf" srcId="{4F16D64A-22EF-4304-A5E9-0DB2DFF77739}" destId="{AE1D1438-D074-4CF6-BB7E-AED3F782E2A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1C84D9F-E385-4807-A725-E16519153F43}" type="doc">
      <dgm:prSet loTypeId="urn:microsoft.com/office/officeart/2009/3/layout/StepUpProcess" loCatId="process" qsTypeId="urn:microsoft.com/office/officeart/2005/8/quickstyle/simple1" qsCatId="simple" csTypeId="urn:microsoft.com/office/officeart/2005/8/colors/accent2_4" csCatId="accent2" phldr="1"/>
      <dgm:spPr/>
    </dgm:pt>
    <dgm:pt modelId="{A950C883-02A6-49E4-9E6F-C453DCF2DCC2}">
      <dgm:prSet phldrT="[Text]" custT="1"/>
      <dgm:spPr/>
      <dgm:t>
        <a:bodyPr/>
        <a:lstStyle/>
        <a:p>
          <a:r>
            <a:rPr lang="hr-HR" sz="2000" dirty="0"/>
            <a:t>izrada metodologije</a:t>
          </a:r>
        </a:p>
        <a:p>
          <a:r>
            <a:rPr lang="hr-HR" sz="2000" dirty="0"/>
            <a:t>definiranje hazarda</a:t>
          </a:r>
        </a:p>
        <a:p>
          <a:r>
            <a:rPr lang="hr-HR" sz="2000" dirty="0"/>
            <a:t>baza podataka je napunjena 8%</a:t>
          </a:r>
        </a:p>
      </dgm:t>
    </dgm:pt>
    <dgm:pt modelId="{C893FC0D-9072-4E4E-A875-166C0FC694CC}" type="parTrans" cxnId="{9AE89D85-CB85-47BC-8221-37FBAC9C4ED7}">
      <dgm:prSet/>
      <dgm:spPr/>
      <dgm:t>
        <a:bodyPr/>
        <a:lstStyle/>
        <a:p>
          <a:endParaRPr lang="hr-HR"/>
        </a:p>
      </dgm:t>
    </dgm:pt>
    <dgm:pt modelId="{C4AAA022-65AF-4286-B11E-B755FC7679B3}" type="sibTrans" cxnId="{9AE89D85-CB85-47BC-8221-37FBAC9C4ED7}">
      <dgm:prSet/>
      <dgm:spPr/>
      <dgm:t>
        <a:bodyPr/>
        <a:lstStyle/>
        <a:p>
          <a:endParaRPr lang="hr-HR"/>
        </a:p>
      </dgm:t>
    </dgm:pt>
    <dgm:pt modelId="{1CE95FC6-5346-4E07-B04D-A8B945EEB4E1}">
      <dgm:prSet phldrT="[Text]" custT="1"/>
      <dgm:spPr/>
      <dgm:t>
        <a:bodyPr/>
        <a:lstStyle/>
        <a:p>
          <a:r>
            <a:rPr lang="hr-HR" sz="1800" dirty="0"/>
            <a:t>4 radionice</a:t>
          </a:r>
        </a:p>
        <a:p>
          <a:r>
            <a:rPr lang="hr-HR" sz="1800" dirty="0"/>
            <a:t>1 završna stručna konferencija</a:t>
          </a:r>
        </a:p>
        <a:p>
          <a:r>
            <a:rPr lang="hr-HR" sz="1800" dirty="0"/>
            <a:t>4 brošura </a:t>
          </a:r>
        </a:p>
        <a:p>
          <a:r>
            <a:rPr lang="hr-HR" sz="1800" dirty="0"/>
            <a:t>1 završna publikacija o projektu</a:t>
          </a:r>
        </a:p>
        <a:p>
          <a:r>
            <a:rPr lang="hr-HR" sz="1800" dirty="0"/>
            <a:t>aplikacija za analizu i statistički prikaz podataka</a:t>
          </a:r>
        </a:p>
        <a:p>
          <a:r>
            <a:rPr lang="hr-HR" sz="1800" dirty="0"/>
            <a:t>aplikacija za koordinaciju terenskih poslova</a:t>
          </a:r>
        </a:p>
        <a:p>
          <a:r>
            <a:rPr lang="hr-HR" sz="1800" dirty="0"/>
            <a:t>nadzorne ploče</a:t>
          </a:r>
        </a:p>
        <a:p>
          <a:r>
            <a:rPr lang="hr-HR" sz="1800" dirty="0"/>
            <a:t>metodologija</a:t>
          </a:r>
        </a:p>
        <a:p>
          <a:r>
            <a:rPr lang="hr-HR" sz="1800" dirty="0"/>
            <a:t>hazarda</a:t>
          </a:r>
        </a:p>
        <a:p>
          <a:r>
            <a:rPr lang="hr-HR" sz="1800" dirty="0"/>
            <a:t>puna baza podataka</a:t>
          </a:r>
        </a:p>
        <a:p>
          <a:r>
            <a:rPr lang="hr-HR" sz="1800" dirty="0"/>
            <a:t>proračun potresnog rizika i prikaz rezultata na nivou gradskih četvrti i mjesnih odbora</a:t>
          </a:r>
        </a:p>
        <a:p>
          <a:r>
            <a:rPr lang="hr-HR" sz="1800" dirty="0"/>
            <a:t>Obrada podataka Softverom za dinamičku analizu konstrukcija i proračun oštetljivosti</a:t>
          </a:r>
        </a:p>
      </dgm:t>
    </dgm:pt>
    <dgm:pt modelId="{7262CBF9-366C-4193-AABE-41241342830F}" type="parTrans" cxnId="{4DFCA51E-2FF2-4DA4-BCFB-6F8534B7B81D}">
      <dgm:prSet/>
      <dgm:spPr/>
      <dgm:t>
        <a:bodyPr/>
        <a:lstStyle/>
        <a:p>
          <a:endParaRPr lang="hr-HR"/>
        </a:p>
      </dgm:t>
    </dgm:pt>
    <dgm:pt modelId="{3345780C-ADEE-4AD7-95C3-F19C7D0C6AB5}" type="sibTrans" cxnId="{4DFCA51E-2FF2-4DA4-BCFB-6F8534B7B81D}">
      <dgm:prSet/>
      <dgm:spPr/>
      <dgm:t>
        <a:bodyPr/>
        <a:lstStyle/>
        <a:p>
          <a:endParaRPr lang="hr-HR"/>
        </a:p>
      </dgm:t>
    </dgm:pt>
    <dgm:pt modelId="{149C3850-7B86-40BF-A5DD-19F570643871}">
      <dgm:prSet phldrT="[Text]" custT="1"/>
      <dgm:spPr/>
      <dgm:t>
        <a:bodyPr/>
        <a:lstStyle/>
        <a:p>
          <a:r>
            <a:rPr lang="hr-HR" sz="2000" dirty="0"/>
            <a:t>dovršena većina javnih nabava</a:t>
          </a:r>
        </a:p>
        <a:p>
          <a:r>
            <a:rPr lang="hr-HR" sz="2000" dirty="0">
              <a:hlinkClick xmlns:r="http://schemas.openxmlformats.org/officeDocument/2006/relationships" r:id="rId1"/>
            </a:rPr>
            <a:t>https://potresnirizik.zagreb.hr/</a:t>
          </a:r>
          <a:endParaRPr lang="hr-HR" sz="2000" dirty="0"/>
        </a:p>
        <a:p>
          <a:r>
            <a:rPr lang="hr-HR" sz="2000" dirty="0">
              <a:hlinkClick xmlns:r="http://schemas.openxmlformats.org/officeDocument/2006/relationships" r:id="rId2"/>
            </a:rPr>
            <a:t>aplikacija za građane</a:t>
          </a:r>
          <a:endParaRPr lang="hr-HR" sz="2000" dirty="0"/>
        </a:p>
        <a:p>
          <a:r>
            <a:rPr lang="hr-HR" sz="2000" dirty="0"/>
            <a:t>aplikacija za inženjere građevine </a:t>
          </a:r>
        </a:p>
        <a:p>
          <a:r>
            <a:rPr lang="hr-HR" sz="2000" dirty="0"/>
            <a:t>model baze podataka</a:t>
          </a:r>
        </a:p>
        <a:p>
          <a:r>
            <a:rPr lang="hr-HR" sz="2000" dirty="0">
              <a:hlinkClick xmlns:r="http://schemas.openxmlformats.org/officeDocument/2006/relationships" r:id="rId3"/>
            </a:rPr>
            <a:t>1 radionica</a:t>
          </a:r>
          <a:endParaRPr lang="hr-HR" sz="2000" dirty="0"/>
        </a:p>
        <a:p>
          <a:r>
            <a:rPr lang="hr-HR" sz="2000" dirty="0"/>
            <a:t>1 stručna konferencija</a:t>
          </a:r>
        </a:p>
        <a:p>
          <a:r>
            <a:rPr lang="hr-HR" sz="2000" dirty="0"/>
            <a:t>1 brošura</a:t>
          </a:r>
        </a:p>
      </dgm:t>
    </dgm:pt>
    <dgm:pt modelId="{6028AA02-704A-4629-A1A6-2FEA1AB403DB}" type="sibTrans" cxnId="{FBA96F88-64D4-4011-AFD5-149C8D05392F}">
      <dgm:prSet/>
      <dgm:spPr/>
      <dgm:t>
        <a:bodyPr/>
        <a:lstStyle/>
        <a:p>
          <a:endParaRPr lang="hr-HR"/>
        </a:p>
      </dgm:t>
    </dgm:pt>
    <dgm:pt modelId="{442A36EE-020D-465A-8E26-4028463BD622}" type="parTrans" cxnId="{FBA96F88-64D4-4011-AFD5-149C8D05392F}">
      <dgm:prSet/>
      <dgm:spPr/>
      <dgm:t>
        <a:bodyPr/>
        <a:lstStyle/>
        <a:p>
          <a:endParaRPr lang="hr-HR"/>
        </a:p>
      </dgm:t>
    </dgm:pt>
    <dgm:pt modelId="{71BCBF6A-2EC3-4E7F-9055-0A67ABEA851C}" type="pres">
      <dgm:prSet presAssocID="{41C84D9F-E385-4807-A725-E16519153F43}" presName="rootnode" presStyleCnt="0">
        <dgm:presLayoutVars>
          <dgm:chMax/>
          <dgm:chPref/>
          <dgm:dir/>
          <dgm:animLvl val="lvl"/>
        </dgm:presLayoutVars>
      </dgm:prSet>
      <dgm:spPr/>
    </dgm:pt>
    <dgm:pt modelId="{DBACBDD6-37E0-4508-A2A4-2B65DE3814AC}" type="pres">
      <dgm:prSet presAssocID="{149C3850-7B86-40BF-A5DD-19F570643871}" presName="composite" presStyleCnt="0"/>
      <dgm:spPr/>
    </dgm:pt>
    <dgm:pt modelId="{73D5FC38-7D82-4BCC-9F85-74FC685EC572}" type="pres">
      <dgm:prSet presAssocID="{149C3850-7B86-40BF-A5DD-19F570643871}" presName="LShape" presStyleLbl="alignNode1" presStyleIdx="0" presStyleCnt="5"/>
      <dgm:spPr/>
    </dgm:pt>
    <dgm:pt modelId="{C1A56E21-C1EE-4379-9559-482E04425751}" type="pres">
      <dgm:prSet presAssocID="{149C3850-7B86-40BF-A5DD-19F570643871}" presName="ParentText" presStyleLbl="revTx" presStyleIdx="0" presStyleCnt="3" custScaleX="99789">
        <dgm:presLayoutVars>
          <dgm:chMax val="0"/>
          <dgm:chPref val="0"/>
          <dgm:bulletEnabled val="1"/>
        </dgm:presLayoutVars>
      </dgm:prSet>
      <dgm:spPr/>
    </dgm:pt>
    <dgm:pt modelId="{8AAC6B15-CB26-49C6-B915-C210D01832EE}" type="pres">
      <dgm:prSet presAssocID="{149C3850-7B86-40BF-A5DD-19F570643871}" presName="Triangle" presStyleLbl="alignNode1" presStyleIdx="1" presStyleCnt="5"/>
      <dgm:spPr/>
    </dgm:pt>
    <dgm:pt modelId="{5C3E36DB-4AD2-4626-945D-46F0B65A5FFC}" type="pres">
      <dgm:prSet presAssocID="{6028AA02-704A-4629-A1A6-2FEA1AB403DB}" presName="sibTrans" presStyleCnt="0"/>
      <dgm:spPr/>
    </dgm:pt>
    <dgm:pt modelId="{EEB6F720-C8AC-4E40-A132-91F9489FCC9C}" type="pres">
      <dgm:prSet presAssocID="{6028AA02-704A-4629-A1A6-2FEA1AB403DB}" presName="space" presStyleCnt="0"/>
      <dgm:spPr/>
    </dgm:pt>
    <dgm:pt modelId="{5BF6FBD2-2D82-411D-908F-C466EEEF997D}" type="pres">
      <dgm:prSet presAssocID="{A950C883-02A6-49E4-9E6F-C453DCF2DCC2}" presName="composite" presStyleCnt="0"/>
      <dgm:spPr/>
    </dgm:pt>
    <dgm:pt modelId="{6F2E9DB1-2F93-4736-8CDA-B315EDDBD0B0}" type="pres">
      <dgm:prSet presAssocID="{A950C883-02A6-49E4-9E6F-C453DCF2DCC2}" presName="LShape" presStyleLbl="alignNode1" presStyleIdx="2" presStyleCnt="5"/>
      <dgm:spPr/>
    </dgm:pt>
    <dgm:pt modelId="{DF683A2E-5C7B-45AA-9C9D-C45CF00033CB}" type="pres">
      <dgm:prSet presAssocID="{A950C883-02A6-49E4-9E6F-C453DCF2DCC2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A23D8B33-2BEB-40F8-8769-37BC248F607D}" type="pres">
      <dgm:prSet presAssocID="{A950C883-02A6-49E4-9E6F-C453DCF2DCC2}" presName="Triangle" presStyleLbl="alignNode1" presStyleIdx="3" presStyleCnt="5"/>
      <dgm:spPr/>
    </dgm:pt>
    <dgm:pt modelId="{4328230D-DCC0-4F99-9064-C2DB773E4003}" type="pres">
      <dgm:prSet presAssocID="{C4AAA022-65AF-4286-B11E-B755FC7679B3}" presName="sibTrans" presStyleCnt="0"/>
      <dgm:spPr/>
    </dgm:pt>
    <dgm:pt modelId="{B7A6A6E0-50F5-4914-AC99-D8CCAFB9D32D}" type="pres">
      <dgm:prSet presAssocID="{C4AAA022-65AF-4286-B11E-B755FC7679B3}" presName="space" presStyleCnt="0"/>
      <dgm:spPr/>
    </dgm:pt>
    <dgm:pt modelId="{C6980F51-39F4-4B19-918F-CFBDA23F3E88}" type="pres">
      <dgm:prSet presAssocID="{1CE95FC6-5346-4E07-B04D-A8B945EEB4E1}" presName="composite" presStyleCnt="0"/>
      <dgm:spPr/>
    </dgm:pt>
    <dgm:pt modelId="{697E1139-4A93-46EC-BF4D-8398CCEF7D4B}" type="pres">
      <dgm:prSet presAssocID="{1CE95FC6-5346-4E07-B04D-A8B945EEB4E1}" presName="LShape" presStyleLbl="alignNode1" presStyleIdx="4" presStyleCnt="5"/>
      <dgm:spPr/>
    </dgm:pt>
    <dgm:pt modelId="{B87BCBE9-9E80-4A02-9840-34A52338FEC7}" type="pres">
      <dgm:prSet presAssocID="{1CE95FC6-5346-4E07-B04D-A8B945EEB4E1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4DFCA51E-2FF2-4DA4-BCFB-6F8534B7B81D}" srcId="{41C84D9F-E385-4807-A725-E16519153F43}" destId="{1CE95FC6-5346-4E07-B04D-A8B945EEB4E1}" srcOrd="2" destOrd="0" parTransId="{7262CBF9-366C-4193-AABE-41241342830F}" sibTransId="{3345780C-ADEE-4AD7-95C3-F19C7D0C6AB5}"/>
    <dgm:cxn modelId="{D2CB3A5C-40ED-45A1-9160-E9ACAB10125A}" type="presOf" srcId="{149C3850-7B86-40BF-A5DD-19F570643871}" destId="{C1A56E21-C1EE-4379-9559-482E04425751}" srcOrd="0" destOrd="0" presId="urn:microsoft.com/office/officeart/2009/3/layout/StepUpProcess"/>
    <dgm:cxn modelId="{64F47A77-ACA1-4004-BB56-D2331A814C2D}" type="presOf" srcId="{A950C883-02A6-49E4-9E6F-C453DCF2DCC2}" destId="{DF683A2E-5C7B-45AA-9C9D-C45CF00033CB}" srcOrd="0" destOrd="0" presId="urn:microsoft.com/office/officeart/2009/3/layout/StepUpProcess"/>
    <dgm:cxn modelId="{9AE89D85-CB85-47BC-8221-37FBAC9C4ED7}" srcId="{41C84D9F-E385-4807-A725-E16519153F43}" destId="{A950C883-02A6-49E4-9E6F-C453DCF2DCC2}" srcOrd="1" destOrd="0" parTransId="{C893FC0D-9072-4E4E-A875-166C0FC694CC}" sibTransId="{C4AAA022-65AF-4286-B11E-B755FC7679B3}"/>
    <dgm:cxn modelId="{FBA96F88-64D4-4011-AFD5-149C8D05392F}" srcId="{41C84D9F-E385-4807-A725-E16519153F43}" destId="{149C3850-7B86-40BF-A5DD-19F570643871}" srcOrd="0" destOrd="0" parTransId="{442A36EE-020D-465A-8E26-4028463BD622}" sibTransId="{6028AA02-704A-4629-A1A6-2FEA1AB403DB}"/>
    <dgm:cxn modelId="{0B8DD98C-4648-4194-8CCE-DFB23D1719B5}" type="presOf" srcId="{1CE95FC6-5346-4E07-B04D-A8B945EEB4E1}" destId="{B87BCBE9-9E80-4A02-9840-34A52338FEC7}" srcOrd="0" destOrd="0" presId="urn:microsoft.com/office/officeart/2009/3/layout/StepUpProcess"/>
    <dgm:cxn modelId="{AC6E15F3-0F3B-4FA9-A690-9A375959CBC1}" type="presOf" srcId="{41C84D9F-E385-4807-A725-E16519153F43}" destId="{71BCBF6A-2EC3-4E7F-9055-0A67ABEA851C}" srcOrd="0" destOrd="0" presId="urn:microsoft.com/office/officeart/2009/3/layout/StepUpProcess"/>
    <dgm:cxn modelId="{6663C3ED-3B73-4E56-858E-5832FAC24E58}" type="presParOf" srcId="{71BCBF6A-2EC3-4E7F-9055-0A67ABEA851C}" destId="{DBACBDD6-37E0-4508-A2A4-2B65DE3814AC}" srcOrd="0" destOrd="0" presId="urn:microsoft.com/office/officeart/2009/3/layout/StepUpProcess"/>
    <dgm:cxn modelId="{6A3AD49E-EA21-4DCF-9D41-BE013E5B74DC}" type="presParOf" srcId="{DBACBDD6-37E0-4508-A2A4-2B65DE3814AC}" destId="{73D5FC38-7D82-4BCC-9F85-74FC685EC572}" srcOrd="0" destOrd="0" presId="urn:microsoft.com/office/officeart/2009/3/layout/StepUpProcess"/>
    <dgm:cxn modelId="{B39584AD-E792-4318-9882-E18F9C17559D}" type="presParOf" srcId="{DBACBDD6-37E0-4508-A2A4-2B65DE3814AC}" destId="{C1A56E21-C1EE-4379-9559-482E04425751}" srcOrd="1" destOrd="0" presId="urn:microsoft.com/office/officeart/2009/3/layout/StepUpProcess"/>
    <dgm:cxn modelId="{C73576F1-80FE-4A78-9062-F197997D3427}" type="presParOf" srcId="{DBACBDD6-37E0-4508-A2A4-2B65DE3814AC}" destId="{8AAC6B15-CB26-49C6-B915-C210D01832EE}" srcOrd="2" destOrd="0" presId="urn:microsoft.com/office/officeart/2009/3/layout/StepUpProcess"/>
    <dgm:cxn modelId="{ACAD7F6D-F023-427F-9146-ECB3C1A969E4}" type="presParOf" srcId="{71BCBF6A-2EC3-4E7F-9055-0A67ABEA851C}" destId="{5C3E36DB-4AD2-4626-945D-46F0B65A5FFC}" srcOrd="1" destOrd="0" presId="urn:microsoft.com/office/officeart/2009/3/layout/StepUpProcess"/>
    <dgm:cxn modelId="{C8D5DACE-5C2A-452A-B5BB-73D10D159408}" type="presParOf" srcId="{5C3E36DB-4AD2-4626-945D-46F0B65A5FFC}" destId="{EEB6F720-C8AC-4E40-A132-91F9489FCC9C}" srcOrd="0" destOrd="0" presId="urn:microsoft.com/office/officeart/2009/3/layout/StepUpProcess"/>
    <dgm:cxn modelId="{ED6A1B2E-EA5B-4DA3-A59B-3985EA508508}" type="presParOf" srcId="{71BCBF6A-2EC3-4E7F-9055-0A67ABEA851C}" destId="{5BF6FBD2-2D82-411D-908F-C466EEEF997D}" srcOrd="2" destOrd="0" presId="urn:microsoft.com/office/officeart/2009/3/layout/StepUpProcess"/>
    <dgm:cxn modelId="{F7B8B2F5-33FD-4F43-BC50-AD69C7A3B255}" type="presParOf" srcId="{5BF6FBD2-2D82-411D-908F-C466EEEF997D}" destId="{6F2E9DB1-2F93-4736-8CDA-B315EDDBD0B0}" srcOrd="0" destOrd="0" presId="urn:microsoft.com/office/officeart/2009/3/layout/StepUpProcess"/>
    <dgm:cxn modelId="{51BFA4BA-208F-434C-9498-E14F65BD480B}" type="presParOf" srcId="{5BF6FBD2-2D82-411D-908F-C466EEEF997D}" destId="{DF683A2E-5C7B-45AA-9C9D-C45CF00033CB}" srcOrd="1" destOrd="0" presId="urn:microsoft.com/office/officeart/2009/3/layout/StepUpProcess"/>
    <dgm:cxn modelId="{18D2BAFE-7D41-4169-B4F7-3E08F55E5D18}" type="presParOf" srcId="{5BF6FBD2-2D82-411D-908F-C466EEEF997D}" destId="{A23D8B33-2BEB-40F8-8769-37BC248F607D}" srcOrd="2" destOrd="0" presId="urn:microsoft.com/office/officeart/2009/3/layout/StepUpProcess"/>
    <dgm:cxn modelId="{3B981F9C-1EBD-40A4-8422-FC31665CA2E6}" type="presParOf" srcId="{71BCBF6A-2EC3-4E7F-9055-0A67ABEA851C}" destId="{4328230D-DCC0-4F99-9064-C2DB773E4003}" srcOrd="3" destOrd="0" presId="urn:microsoft.com/office/officeart/2009/3/layout/StepUpProcess"/>
    <dgm:cxn modelId="{B48E7A29-3A40-4047-A4A1-C1F412B330B2}" type="presParOf" srcId="{4328230D-DCC0-4F99-9064-C2DB773E4003}" destId="{B7A6A6E0-50F5-4914-AC99-D8CCAFB9D32D}" srcOrd="0" destOrd="0" presId="urn:microsoft.com/office/officeart/2009/3/layout/StepUpProcess"/>
    <dgm:cxn modelId="{B6F1E39D-D517-46EB-8C38-A7FA8747BD12}" type="presParOf" srcId="{71BCBF6A-2EC3-4E7F-9055-0A67ABEA851C}" destId="{C6980F51-39F4-4B19-918F-CFBDA23F3E88}" srcOrd="4" destOrd="0" presId="urn:microsoft.com/office/officeart/2009/3/layout/StepUpProcess"/>
    <dgm:cxn modelId="{7B88EF21-5790-48B7-9138-ACEAAB3D63F0}" type="presParOf" srcId="{C6980F51-39F4-4B19-918F-CFBDA23F3E88}" destId="{697E1139-4A93-46EC-BF4D-8398CCEF7D4B}" srcOrd="0" destOrd="0" presId="urn:microsoft.com/office/officeart/2009/3/layout/StepUpProcess"/>
    <dgm:cxn modelId="{58FF9AB9-4795-48F2-801C-EC249352049B}" type="presParOf" srcId="{C6980F51-39F4-4B19-918F-CFBDA23F3E88}" destId="{B87BCBE9-9E80-4A02-9840-34A52338FEC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5F78BB2-2E1D-4FB3-A63E-1E1FD4F36C50}" type="doc">
      <dgm:prSet loTypeId="urn:microsoft.com/office/officeart/2005/8/layout/hList6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hr-HR"/>
        </a:p>
      </dgm:t>
    </dgm:pt>
    <dgm:pt modelId="{F723CA92-7339-46F4-9567-F0A654F0A0BF}">
      <dgm:prSet/>
      <dgm:spPr/>
      <dgm:t>
        <a:bodyPr/>
        <a:lstStyle/>
        <a:p>
          <a:r>
            <a:rPr lang="hr-HR" sz="1800" dirty="0"/>
            <a:t>Sveučilište u Zagrebu, </a:t>
          </a:r>
          <a:r>
            <a:rPr lang="hr-HR" sz="1800" b="1" dirty="0"/>
            <a:t>Građevinski fakultet i Centar građevinskog fakulteta d.o.o. </a:t>
          </a:r>
          <a:r>
            <a:rPr lang="hr-HR" sz="1800" dirty="0"/>
            <a:t>(kao zajednica gospodarskih subjekata)</a:t>
          </a:r>
        </a:p>
      </dgm:t>
    </dgm:pt>
    <dgm:pt modelId="{45D961FE-51CC-44F6-ADC2-AEDF52540E15}" type="parTrans" cxnId="{44925573-A52D-4E61-BFC3-603436199DE9}">
      <dgm:prSet/>
      <dgm:spPr/>
      <dgm:t>
        <a:bodyPr/>
        <a:lstStyle/>
        <a:p>
          <a:endParaRPr lang="hr-HR"/>
        </a:p>
      </dgm:t>
    </dgm:pt>
    <dgm:pt modelId="{F464C2FD-D195-4EED-A662-B6CE857EA6A4}" type="sibTrans" cxnId="{44925573-A52D-4E61-BFC3-603436199DE9}">
      <dgm:prSet/>
      <dgm:spPr/>
      <dgm:t>
        <a:bodyPr/>
        <a:lstStyle/>
        <a:p>
          <a:endParaRPr lang="hr-HR"/>
        </a:p>
      </dgm:t>
    </dgm:pt>
    <dgm:pt modelId="{B464B628-B9AF-4403-AF97-241EC1A7FDD0}">
      <dgm:prSet custT="1"/>
      <dgm:spPr/>
      <dgm:t>
        <a:bodyPr/>
        <a:lstStyle/>
        <a:p>
          <a:r>
            <a:rPr lang="hr-HR" sz="1600" dirty="0"/>
            <a:t>najveći ugovaratelj, sve aktivnostima vezane uz izradu metodologije za procjenu rizika, definiranjem hazarda na području grada Zagreba, uspostavom baze podataka, prikupljanjem i obradom podataka o građevinama te izradom proračuna potresnog rizika prema određenim sektorima</a:t>
          </a:r>
        </a:p>
      </dgm:t>
    </dgm:pt>
    <dgm:pt modelId="{B9B3599C-55D8-4C3C-B6DF-A13687BBD2F4}" type="parTrans" cxnId="{3A8FB692-D966-40BD-9D20-3355A783B110}">
      <dgm:prSet/>
      <dgm:spPr/>
      <dgm:t>
        <a:bodyPr/>
        <a:lstStyle/>
        <a:p>
          <a:endParaRPr lang="hr-HR"/>
        </a:p>
      </dgm:t>
    </dgm:pt>
    <dgm:pt modelId="{D2B19C76-7F2E-4816-B876-A670F811AD64}" type="sibTrans" cxnId="{3A8FB692-D966-40BD-9D20-3355A783B110}">
      <dgm:prSet/>
      <dgm:spPr/>
      <dgm:t>
        <a:bodyPr/>
        <a:lstStyle/>
        <a:p>
          <a:endParaRPr lang="hr-HR"/>
        </a:p>
      </dgm:t>
    </dgm:pt>
    <dgm:pt modelId="{00AB53AC-C820-4636-8541-3166CD00DF8E}">
      <dgm:prSet custT="1"/>
      <dgm:spPr/>
      <dgm:t>
        <a:bodyPr/>
        <a:lstStyle/>
        <a:p>
          <a:r>
            <a:rPr lang="hr-HR" sz="1600" dirty="0"/>
            <a:t>4 stručnjaka za dinamičke analize</a:t>
          </a:r>
        </a:p>
      </dgm:t>
    </dgm:pt>
    <dgm:pt modelId="{341CA631-2FB0-4846-9EDF-422E30607E2E}" type="parTrans" cxnId="{A7C718A5-239D-4927-A0A1-D52AF3514B94}">
      <dgm:prSet/>
      <dgm:spPr/>
      <dgm:t>
        <a:bodyPr/>
        <a:lstStyle/>
        <a:p>
          <a:endParaRPr lang="hr-HR"/>
        </a:p>
      </dgm:t>
    </dgm:pt>
    <dgm:pt modelId="{4241B2FE-4029-4272-BC30-2788FF489348}" type="sibTrans" cxnId="{A7C718A5-239D-4927-A0A1-D52AF3514B94}">
      <dgm:prSet/>
      <dgm:spPr/>
      <dgm:t>
        <a:bodyPr/>
        <a:lstStyle/>
        <a:p>
          <a:endParaRPr lang="hr-HR"/>
        </a:p>
      </dgm:t>
    </dgm:pt>
    <dgm:pt modelId="{D193F7C8-815C-4B5D-A470-4EA2F2E9FA83}">
      <dgm:prSet custT="1"/>
      <dgm:spPr/>
      <dgm:t>
        <a:bodyPr/>
        <a:lstStyle/>
        <a:p>
          <a:r>
            <a:rPr lang="hr-HR" sz="1600" dirty="0"/>
            <a:t>3 stručnjaka za geotehniku</a:t>
          </a:r>
        </a:p>
      </dgm:t>
    </dgm:pt>
    <dgm:pt modelId="{A1C63A1F-CEA7-4658-8B49-3A824BFAF714}" type="parTrans" cxnId="{C7C18F6E-4733-494C-BF36-FB38B1C598B8}">
      <dgm:prSet/>
      <dgm:spPr/>
      <dgm:t>
        <a:bodyPr/>
        <a:lstStyle/>
        <a:p>
          <a:endParaRPr lang="hr-HR"/>
        </a:p>
      </dgm:t>
    </dgm:pt>
    <dgm:pt modelId="{AD3C2335-36A6-432B-8B6E-8DAA21D719A2}" type="sibTrans" cxnId="{C7C18F6E-4733-494C-BF36-FB38B1C598B8}">
      <dgm:prSet/>
      <dgm:spPr/>
      <dgm:t>
        <a:bodyPr/>
        <a:lstStyle/>
        <a:p>
          <a:endParaRPr lang="hr-HR"/>
        </a:p>
      </dgm:t>
    </dgm:pt>
    <dgm:pt modelId="{8A2183AD-4943-4309-9612-DC256F594557}">
      <dgm:prSet custT="1"/>
      <dgm:spPr/>
      <dgm:t>
        <a:bodyPr/>
        <a:lstStyle/>
        <a:p>
          <a:r>
            <a:rPr lang="hr-HR" sz="1600" dirty="0"/>
            <a:t>1 stručnjak za arhitekturu i urbanizam</a:t>
          </a:r>
        </a:p>
      </dgm:t>
    </dgm:pt>
    <dgm:pt modelId="{3E542821-034B-4473-9BD3-001274DD8F52}" type="parTrans" cxnId="{E432183A-CCED-46DC-B2CA-8E22D5951BAB}">
      <dgm:prSet/>
      <dgm:spPr/>
      <dgm:t>
        <a:bodyPr/>
        <a:lstStyle/>
        <a:p>
          <a:endParaRPr lang="hr-HR"/>
        </a:p>
      </dgm:t>
    </dgm:pt>
    <dgm:pt modelId="{DF0A0711-AC2D-43B4-B9B2-BB69FB916792}" type="sibTrans" cxnId="{E432183A-CCED-46DC-B2CA-8E22D5951BAB}">
      <dgm:prSet/>
      <dgm:spPr/>
      <dgm:t>
        <a:bodyPr/>
        <a:lstStyle/>
        <a:p>
          <a:endParaRPr lang="hr-HR"/>
        </a:p>
      </dgm:t>
    </dgm:pt>
    <dgm:pt modelId="{23A91EBD-2E58-4B2F-A239-8F817EA3FB3D}">
      <dgm:prSet custT="1"/>
      <dgm:spPr/>
      <dgm:t>
        <a:bodyPr/>
        <a:lstStyle/>
        <a:p>
          <a:r>
            <a:rPr lang="hr-HR" sz="1600" dirty="0"/>
            <a:t>2 stručnjaka za geofiziku</a:t>
          </a:r>
        </a:p>
      </dgm:t>
    </dgm:pt>
    <dgm:pt modelId="{BB5D795C-2EE1-4ACA-972E-86E33D3B9F51}" type="parTrans" cxnId="{5F004F5F-5DD2-45A3-861D-F7CE876BEB8C}">
      <dgm:prSet/>
      <dgm:spPr/>
      <dgm:t>
        <a:bodyPr/>
        <a:lstStyle/>
        <a:p>
          <a:endParaRPr lang="hr-HR"/>
        </a:p>
      </dgm:t>
    </dgm:pt>
    <dgm:pt modelId="{B3513711-EC41-490C-A26A-FC41E41CBA43}" type="sibTrans" cxnId="{5F004F5F-5DD2-45A3-861D-F7CE876BEB8C}">
      <dgm:prSet/>
      <dgm:spPr/>
      <dgm:t>
        <a:bodyPr/>
        <a:lstStyle/>
        <a:p>
          <a:endParaRPr lang="hr-HR"/>
        </a:p>
      </dgm:t>
    </dgm:pt>
    <dgm:pt modelId="{B3741789-C9E0-46B7-9D65-0AA3EC7A6250}">
      <dgm:prSet/>
      <dgm:spPr/>
      <dgm:t>
        <a:bodyPr/>
        <a:lstStyle/>
        <a:p>
          <a:r>
            <a:rPr lang="hr-HR" b="1" dirty="0" err="1"/>
            <a:t>Gdi</a:t>
          </a:r>
          <a:r>
            <a:rPr lang="hr-HR" b="1" dirty="0"/>
            <a:t> d.o.o</a:t>
          </a:r>
        </a:p>
      </dgm:t>
    </dgm:pt>
    <dgm:pt modelId="{F84ED6A8-5371-4007-8E35-0DEDEBF578F9}" type="parTrans" cxnId="{3276531C-5FC8-4D9A-8582-49B64CFCCF2D}">
      <dgm:prSet/>
      <dgm:spPr/>
      <dgm:t>
        <a:bodyPr/>
        <a:lstStyle/>
        <a:p>
          <a:endParaRPr lang="hr-HR"/>
        </a:p>
      </dgm:t>
    </dgm:pt>
    <dgm:pt modelId="{60F9FADF-D867-4A53-B23C-FE23EBD8A502}" type="sibTrans" cxnId="{3276531C-5FC8-4D9A-8582-49B64CFCCF2D}">
      <dgm:prSet/>
      <dgm:spPr/>
      <dgm:t>
        <a:bodyPr/>
        <a:lstStyle/>
        <a:p>
          <a:endParaRPr lang="hr-HR"/>
        </a:p>
      </dgm:t>
    </dgm:pt>
    <dgm:pt modelId="{95875442-F2BE-4B86-9C71-C02615F40BB4}">
      <dgm:prSet/>
      <dgm:spPr/>
      <dgm:t>
        <a:bodyPr/>
        <a:lstStyle/>
        <a:p>
          <a:r>
            <a:rPr lang="hr-HR" dirty="0"/>
            <a:t>ugovaratelj koji će tijekom 36 mjeseci aktivno sudjelovati u pripremi i uspostavi softvera za izradu baze podataka o građevinama i stanovništvu</a:t>
          </a:r>
        </a:p>
      </dgm:t>
    </dgm:pt>
    <dgm:pt modelId="{F2EBA7CB-950C-430A-B040-D64D5E7C0FFA}" type="parTrans" cxnId="{784A5FC7-D7C2-4C3E-AB56-A9F60DDD201E}">
      <dgm:prSet/>
      <dgm:spPr/>
      <dgm:t>
        <a:bodyPr/>
        <a:lstStyle/>
        <a:p>
          <a:endParaRPr lang="hr-HR"/>
        </a:p>
      </dgm:t>
    </dgm:pt>
    <dgm:pt modelId="{BBB5A03F-D7DC-44D4-B6AC-8B710F75108C}" type="sibTrans" cxnId="{784A5FC7-D7C2-4C3E-AB56-A9F60DDD201E}">
      <dgm:prSet/>
      <dgm:spPr/>
      <dgm:t>
        <a:bodyPr/>
        <a:lstStyle/>
        <a:p>
          <a:endParaRPr lang="hr-HR"/>
        </a:p>
      </dgm:t>
    </dgm:pt>
    <dgm:pt modelId="{EE96C581-E3BE-4B9E-A19E-631B007B830A}">
      <dgm:prSet/>
      <dgm:spPr/>
      <dgm:t>
        <a:bodyPr/>
        <a:lstStyle/>
        <a:p>
          <a:r>
            <a:rPr lang="hr-HR" dirty="0"/>
            <a:t>Sveučilište Josipa Juraja Strossmayera u Osijeku, </a:t>
          </a:r>
          <a:r>
            <a:rPr lang="hr-HR" b="1" dirty="0"/>
            <a:t>Građevinski i arhitektonski fakultet Osijek</a:t>
          </a:r>
        </a:p>
      </dgm:t>
    </dgm:pt>
    <dgm:pt modelId="{E2B83D4B-F05A-4C42-B532-1D7F96F9DC1C}" type="parTrans" cxnId="{7F5697D0-CBDF-4341-8A66-14FDFC333A38}">
      <dgm:prSet/>
      <dgm:spPr/>
      <dgm:t>
        <a:bodyPr/>
        <a:lstStyle/>
        <a:p>
          <a:endParaRPr lang="hr-HR"/>
        </a:p>
      </dgm:t>
    </dgm:pt>
    <dgm:pt modelId="{79C0968C-C389-4A40-854E-62F926CEA3B1}" type="sibTrans" cxnId="{7F5697D0-CBDF-4341-8A66-14FDFC333A38}">
      <dgm:prSet/>
      <dgm:spPr/>
      <dgm:t>
        <a:bodyPr/>
        <a:lstStyle/>
        <a:p>
          <a:endParaRPr lang="hr-HR"/>
        </a:p>
      </dgm:t>
    </dgm:pt>
    <dgm:pt modelId="{9351BE6F-D1C1-420B-AEC2-460D112E7D2F}">
      <dgm:prSet/>
      <dgm:spPr/>
      <dgm:t>
        <a:bodyPr/>
        <a:lstStyle/>
        <a:p>
          <a:r>
            <a:rPr lang="hr-HR" dirty="0"/>
            <a:t>ugovaratelj koji je razvio i ponudio softver za dinamičku analizu konstrukcija i proračun oštetljivosti koji sa svojim aktivnostima starta tijekom 2022. godine i raditi će na dodatnoj provjeri izrađenih proračuna oštetljivosti</a:t>
          </a:r>
        </a:p>
      </dgm:t>
    </dgm:pt>
    <dgm:pt modelId="{A3E3C239-822D-4F61-98C9-17D81BF3D7B2}" type="parTrans" cxnId="{C0ACCA0D-5625-41E5-A2DB-0D9459062C0E}">
      <dgm:prSet/>
      <dgm:spPr/>
      <dgm:t>
        <a:bodyPr/>
        <a:lstStyle/>
        <a:p>
          <a:endParaRPr lang="hr-HR"/>
        </a:p>
      </dgm:t>
    </dgm:pt>
    <dgm:pt modelId="{CCCD380C-952D-40C9-80B2-0AD8D74AE539}" type="sibTrans" cxnId="{C0ACCA0D-5625-41E5-A2DB-0D9459062C0E}">
      <dgm:prSet/>
      <dgm:spPr/>
      <dgm:t>
        <a:bodyPr/>
        <a:lstStyle/>
        <a:p>
          <a:endParaRPr lang="hr-HR"/>
        </a:p>
      </dgm:t>
    </dgm:pt>
    <dgm:pt modelId="{EB3EA0FF-7E52-4C1F-A588-90BCD2401BD2}">
      <dgm:prSet/>
      <dgm:spPr/>
      <dgm:t>
        <a:bodyPr/>
        <a:lstStyle/>
        <a:p>
          <a:endParaRPr lang="hr-HR" dirty="0"/>
        </a:p>
      </dgm:t>
    </dgm:pt>
    <dgm:pt modelId="{2F0A860B-52E4-45D8-B283-55FA6F2DAC6C}" type="parTrans" cxnId="{3DD2A7BF-363B-4219-9C8C-487DF1B00637}">
      <dgm:prSet/>
      <dgm:spPr/>
      <dgm:t>
        <a:bodyPr/>
        <a:lstStyle/>
        <a:p>
          <a:endParaRPr lang="hr-HR"/>
        </a:p>
      </dgm:t>
    </dgm:pt>
    <dgm:pt modelId="{DEEB9439-AF86-417E-8718-AEEF107C12FE}" type="sibTrans" cxnId="{3DD2A7BF-363B-4219-9C8C-487DF1B00637}">
      <dgm:prSet/>
      <dgm:spPr/>
      <dgm:t>
        <a:bodyPr/>
        <a:lstStyle/>
        <a:p>
          <a:endParaRPr lang="hr-HR"/>
        </a:p>
      </dgm:t>
    </dgm:pt>
    <dgm:pt modelId="{07B747EF-46D3-4676-8958-17F2C1D0D42C}" type="pres">
      <dgm:prSet presAssocID="{35F78BB2-2E1D-4FB3-A63E-1E1FD4F36C50}" presName="Name0" presStyleCnt="0">
        <dgm:presLayoutVars>
          <dgm:dir/>
          <dgm:resizeHandles val="exact"/>
        </dgm:presLayoutVars>
      </dgm:prSet>
      <dgm:spPr/>
    </dgm:pt>
    <dgm:pt modelId="{0B2244C7-655D-4920-B703-581F61DBDAFB}" type="pres">
      <dgm:prSet presAssocID="{F723CA92-7339-46F4-9567-F0A654F0A0BF}" presName="node" presStyleLbl="node1" presStyleIdx="0" presStyleCnt="3">
        <dgm:presLayoutVars>
          <dgm:bulletEnabled val="1"/>
        </dgm:presLayoutVars>
      </dgm:prSet>
      <dgm:spPr/>
    </dgm:pt>
    <dgm:pt modelId="{B582B1AC-9065-4F92-9E7D-50D2E4AC8D47}" type="pres">
      <dgm:prSet presAssocID="{F464C2FD-D195-4EED-A662-B6CE857EA6A4}" presName="sibTrans" presStyleCnt="0"/>
      <dgm:spPr/>
    </dgm:pt>
    <dgm:pt modelId="{7B8BA97B-AE8B-4A23-9AE7-EAA24CAA2039}" type="pres">
      <dgm:prSet presAssocID="{B3741789-C9E0-46B7-9D65-0AA3EC7A6250}" presName="node" presStyleLbl="node1" presStyleIdx="1" presStyleCnt="3">
        <dgm:presLayoutVars>
          <dgm:bulletEnabled val="1"/>
        </dgm:presLayoutVars>
      </dgm:prSet>
      <dgm:spPr/>
    </dgm:pt>
    <dgm:pt modelId="{DA0251A7-BA22-48FA-B280-AE7A46F991D2}" type="pres">
      <dgm:prSet presAssocID="{60F9FADF-D867-4A53-B23C-FE23EBD8A502}" presName="sibTrans" presStyleCnt="0"/>
      <dgm:spPr/>
    </dgm:pt>
    <dgm:pt modelId="{E98ECBDF-88AB-4F7F-A9E0-0BA824A26320}" type="pres">
      <dgm:prSet presAssocID="{EE96C581-E3BE-4B9E-A19E-631B007B830A}" presName="node" presStyleLbl="node1" presStyleIdx="2" presStyleCnt="3">
        <dgm:presLayoutVars>
          <dgm:bulletEnabled val="1"/>
        </dgm:presLayoutVars>
      </dgm:prSet>
      <dgm:spPr/>
    </dgm:pt>
  </dgm:ptLst>
  <dgm:cxnLst>
    <dgm:cxn modelId="{C0ACCA0D-5625-41E5-A2DB-0D9459062C0E}" srcId="{EE96C581-E3BE-4B9E-A19E-631B007B830A}" destId="{9351BE6F-D1C1-420B-AEC2-460D112E7D2F}" srcOrd="0" destOrd="0" parTransId="{A3E3C239-822D-4F61-98C9-17D81BF3D7B2}" sibTransId="{CCCD380C-952D-40C9-80B2-0AD8D74AE539}"/>
    <dgm:cxn modelId="{3276531C-5FC8-4D9A-8582-49B64CFCCF2D}" srcId="{35F78BB2-2E1D-4FB3-A63E-1E1FD4F36C50}" destId="{B3741789-C9E0-46B7-9D65-0AA3EC7A6250}" srcOrd="1" destOrd="0" parTransId="{F84ED6A8-5371-4007-8E35-0DEDEBF578F9}" sibTransId="{60F9FADF-D867-4A53-B23C-FE23EBD8A502}"/>
    <dgm:cxn modelId="{FB12E62D-0EB5-4CC5-B85D-4B1A3FB0BDD5}" type="presOf" srcId="{EE96C581-E3BE-4B9E-A19E-631B007B830A}" destId="{E98ECBDF-88AB-4F7F-A9E0-0BA824A26320}" srcOrd="0" destOrd="0" presId="urn:microsoft.com/office/officeart/2005/8/layout/hList6"/>
    <dgm:cxn modelId="{8AE51835-AC90-411C-8A88-0408F89C7E46}" type="presOf" srcId="{95875442-F2BE-4B86-9C71-C02615F40BB4}" destId="{7B8BA97B-AE8B-4A23-9AE7-EAA24CAA2039}" srcOrd="0" destOrd="1" presId="urn:microsoft.com/office/officeart/2005/8/layout/hList6"/>
    <dgm:cxn modelId="{E432183A-CCED-46DC-B2CA-8E22D5951BAB}" srcId="{B464B628-B9AF-4403-AF97-241EC1A7FDD0}" destId="{8A2183AD-4943-4309-9612-DC256F594557}" srcOrd="2" destOrd="0" parTransId="{3E542821-034B-4473-9BD3-001274DD8F52}" sibTransId="{DF0A0711-AC2D-43B4-B9B2-BB69FB916792}"/>
    <dgm:cxn modelId="{3944A53A-C3F8-4253-8DA6-6AE42E79A719}" type="presOf" srcId="{35F78BB2-2E1D-4FB3-A63E-1E1FD4F36C50}" destId="{07B747EF-46D3-4676-8958-17F2C1D0D42C}" srcOrd="0" destOrd="0" presId="urn:microsoft.com/office/officeart/2005/8/layout/hList6"/>
    <dgm:cxn modelId="{C112DF3F-3EC3-499D-B0C1-A0E7ECD93FC9}" type="presOf" srcId="{9351BE6F-D1C1-420B-AEC2-460D112E7D2F}" destId="{E98ECBDF-88AB-4F7F-A9E0-0BA824A26320}" srcOrd="0" destOrd="1" presId="urn:microsoft.com/office/officeart/2005/8/layout/hList6"/>
    <dgm:cxn modelId="{5F004F5F-5DD2-45A3-861D-F7CE876BEB8C}" srcId="{B464B628-B9AF-4403-AF97-241EC1A7FDD0}" destId="{23A91EBD-2E58-4B2F-A239-8F817EA3FB3D}" srcOrd="3" destOrd="0" parTransId="{BB5D795C-2EE1-4ACA-972E-86E33D3B9F51}" sibTransId="{B3513711-EC41-490C-A26A-FC41E41CBA43}"/>
    <dgm:cxn modelId="{651FE047-B242-49B2-A892-AF06A89E0A5F}" type="presOf" srcId="{23A91EBD-2E58-4B2F-A239-8F817EA3FB3D}" destId="{0B2244C7-655D-4920-B703-581F61DBDAFB}" srcOrd="0" destOrd="5" presId="urn:microsoft.com/office/officeart/2005/8/layout/hList6"/>
    <dgm:cxn modelId="{A47F794E-2E40-4BBD-95E0-6ADD8E08B121}" type="presOf" srcId="{D193F7C8-815C-4B5D-A470-4EA2F2E9FA83}" destId="{0B2244C7-655D-4920-B703-581F61DBDAFB}" srcOrd="0" destOrd="3" presId="urn:microsoft.com/office/officeart/2005/8/layout/hList6"/>
    <dgm:cxn modelId="{6547806E-F408-4688-AC9A-328D4764A51D}" type="presOf" srcId="{00AB53AC-C820-4636-8541-3166CD00DF8E}" destId="{0B2244C7-655D-4920-B703-581F61DBDAFB}" srcOrd="0" destOrd="2" presId="urn:microsoft.com/office/officeart/2005/8/layout/hList6"/>
    <dgm:cxn modelId="{C7C18F6E-4733-494C-BF36-FB38B1C598B8}" srcId="{B464B628-B9AF-4403-AF97-241EC1A7FDD0}" destId="{D193F7C8-815C-4B5D-A470-4EA2F2E9FA83}" srcOrd="1" destOrd="0" parTransId="{A1C63A1F-CEA7-4658-8B49-3A824BFAF714}" sibTransId="{AD3C2335-36A6-432B-8B6E-8DAA21D719A2}"/>
    <dgm:cxn modelId="{44925573-A52D-4E61-BFC3-603436199DE9}" srcId="{35F78BB2-2E1D-4FB3-A63E-1E1FD4F36C50}" destId="{F723CA92-7339-46F4-9567-F0A654F0A0BF}" srcOrd="0" destOrd="0" parTransId="{45D961FE-51CC-44F6-ADC2-AEDF52540E15}" sibTransId="{F464C2FD-D195-4EED-A662-B6CE857EA6A4}"/>
    <dgm:cxn modelId="{D341C785-45E1-42CE-ABDE-D5301A92A2D7}" type="presOf" srcId="{8A2183AD-4943-4309-9612-DC256F594557}" destId="{0B2244C7-655D-4920-B703-581F61DBDAFB}" srcOrd="0" destOrd="4" presId="urn:microsoft.com/office/officeart/2005/8/layout/hList6"/>
    <dgm:cxn modelId="{3A8FB692-D966-40BD-9D20-3355A783B110}" srcId="{F723CA92-7339-46F4-9567-F0A654F0A0BF}" destId="{B464B628-B9AF-4403-AF97-241EC1A7FDD0}" srcOrd="0" destOrd="0" parTransId="{B9B3599C-55D8-4C3C-B6DF-A13687BBD2F4}" sibTransId="{D2B19C76-7F2E-4816-B876-A670F811AD64}"/>
    <dgm:cxn modelId="{15F33FA0-AA4F-44AF-B036-DFB9F1CD7CAE}" type="presOf" srcId="{B3741789-C9E0-46B7-9D65-0AA3EC7A6250}" destId="{7B8BA97B-AE8B-4A23-9AE7-EAA24CAA2039}" srcOrd="0" destOrd="0" presId="urn:microsoft.com/office/officeart/2005/8/layout/hList6"/>
    <dgm:cxn modelId="{A7C718A5-239D-4927-A0A1-D52AF3514B94}" srcId="{B464B628-B9AF-4403-AF97-241EC1A7FDD0}" destId="{00AB53AC-C820-4636-8541-3166CD00DF8E}" srcOrd="0" destOrd="0" parTransId="{341CA631-2FB0-4846-9EDF-422E30607E2E}" sibTransId="{4241B2FE-4029-4272-BC30-2788FF489348}"/>
    <dgm:cxn modelId="{3DD2A7BF-363B-4219-9C8C-487DF1B00637}" srcId="{B3741789-C9E0-46B7-9D65-0AA3EC7A6250}" destId="{EB3EA0FF-7E52-4C1F-A588-90BCD2401BD2}" srcOrd="1" destOrd="0" parTransId="{2F0A860B-52E4-45D8-B283-55FA6F2DAC6C}" sibTransId="{DEEB9439-AF86-417E-8718-AEEF107C12FE}"/>
    <dgm:cxn modelId="{784A5FC7-D7C2-4C3E-AB56-A9F60DDD201E}" srcId="{B3741789-C9E0-46B7-9D65-0AA3EC7A6250}" destId="{95875442-F2BE-4B86-9C71-C02615F40BB4}" srcOrd="0" destOrd="0" parTransId="{F2EBA7CB-950C-430A-B040-D64D5E7C0FFA}" sibTransId="{BBB5A03F-D7DC-44D4-B6AC-8B710F75108C}"/>
    <dgm:cxn modelId="{7F5697D0-CBDF-4341-8A66-14FDFC333A38}" srcId="{35F78BB2-2E1D-4FB3-A63E-1E1FD4F36C50}" destId="{EE96C581-E3BE-4B9E-A19E-631B007B830A}" srcOrd="2" destOrd="0" parTransId="{E2B83D4B-F05A-4C42-B532-1D7F96F9DC1C}" sibTransId="{79C0968C-C389-4A40-854E-62F926CEA3B1}"/>
    <dgm:cxn modelId="{7F5091D1-F70D-42FC-8DE4-3E894CFEBA1C}" type="presOf" srcId="{EB3EA0FF-7E52-4C1F-A588-90BCD2401BD2}" destId="{7B8BA97B-AE8B-4A23-9AE7-EAA24CAA2039}" srcOrd="0" destOrd="2" presId="urn:microsoft.com/office/officeart/2005/8/layout/hList6"/>
    <dgm:cxn modelId="{BEE0DAD7-E38F-4DBB-AE19-3FDF053C9194}" type="presOf" srcId="{F723CA92-7339-46F4-9567-F0A654F0A0BF}" destId="{0B2244C7-655D-4920-B703-581F61DBDAFB}" srcOrd="0" destOrd="0" presId="urn:microsoft.com/office/officeart/2005/8/layout/hList6"/>
    <dgm:cxn modelId="{CF8154D8-CCA1-4009-A74A-242E923B85E6}" type="presOf" srcId="{B464B628-B9AF-4403-AF97-241EC1A7FDD0}" destId="{0B2244C7-655D-4920-B703-581F61DBDAFB}" srcOrd="0" destOrd="1" presId="urn:microsoft.com/office/officeart/2005/8/layout/hList6"/>
    <dgm:cxn modelId="{6244EA1F-50CB-45EB-B66D-DBC1E7A28A8D}" type="presParOf" srcId="{07B747EF-46D3-4676-8958-17F2C1D0D42C}" destId="{0B2244C7-655D-4920-B703-581F61DBDAFB}" srcOrd="0" destOrd="0" presId="urn:microsoft.com/office/officeart/2005/8/layout/hList6"/>
    <dgm:cxn modelId="{96A97335-3137-4F4B-AF1D-D477EFBD1C85}" type="presParOf" srcId="{07B747EF-46D3-4676-8958-17F2C1D0D42C}" destId="{B582B1AC-9065-4F92-9E7D-50D2E4AC8D47}" srcOrd="1" destOrd="0" presId="urn:microsoft.com/office/officeart/2005/8/layout/hList6"/>
    <dgm:cxn modelId="{4B02D339-385A-4608-ACBC-917DADAF604D}" type="presParOf" srcId="{07B747EF-46D3-4676-8958-17F2C1D0D42C}" destId="{7B8BA97B-AE8B-4A23-9AE7-EAA24CAA2039}" srcOrd="2" destOrd="0" presId="urn:microsoft.com/office/officeart/2005/8/layout/hList6"/>
    <dgm:cxn modelId="{8A1C1398-F459-4689-A59C-7207C3FE1EBC}" type="presParOf" srcId="{07B747EF-46D3-4676-8958-17F2C1D0D42C}" destId="{DA0251A7-BA22-48FA-B280-AE7A46F991D2}" srcOrd="3" destOrd="0" presId="urn:microsoft.com/office/officeart/2005/8/layout/hList6"/>
    <dgm:cxn modelId="{E7BFBBBF-E6D0-4790-AA5A-5F99CA28CBB2}" type="presParOf" srcId="{07B747EF-46D3-4676-8958-17F2C1D0D42C}" destId="{E98ECBDF-88AB-4F7F-A9E0-0BA824A26320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8885C5-283C-440C-9B71-8751B8C7A53A}">
      <dsp:nvSpPr>
        <dsp:cNvPr id="0" name=""/>
        <dsp:cNvSpPr/>
      </dsp:nvSpPr>
      <dsp:spPr>
        <a:xfrm>
          <a:off x="4" y="0"/>
          <a:ext cx="11756463" cy="6858000"/>
        </a:xfrm>
        <a:prstGeom prst="ellips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b="1" kern="1200" dirty="0">
              <a:solidFill>
                <a:schemeClr val="tx1"/>
              </a:solidFill>
            </a:rPr>
            <a:t>Ukupan iznos prihvatljivih troškova iznosi do 135.045.851,70 kn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700" b="1" kern="1200" dirty="0">
              <a:solidFill>
                <a:schemeClr val="tx1"/>
              </a:solidFill>
            </a:rPr>
            <a:t>Iz sredstava EU se financira 85% do najviše 114.788.973,95 kn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700" b="1" kern="1200" dirty="0">
              <a:solidFill>
                <a:schemeClr val="tx1"/>
              </a:solidFill>
            </a:rPr>
            <a:t>Ostatak do 15% 20.256.877,75 kn iz nacionalnih sredstava</a:t>
          </a:r>
        </a:p>
      </dsp:txBody>
      <dsp:txXfrm>
        <a:off x="2792164" y="514350"/>
        <a:ext cx="6172143" cy="1165860"/>
      </dsp:txXfrm>
    </dsp:sp>
    <dsp:sp modelId="{9DBEE6AA-AA5D-4C9B-88FA-EE8A1709ABC4}">
      <dsp:nvSpPr>
        <dsp:cNvPr id="0" name=""/>
        <dsp:cNvSpPr/>
      </dsp:nvSpPr>
      <dsp:spPr>
        <a:xfrm>
          <a:off x="1588042" y="1714499"/>
          <a:ext cx="8580386" cy="5143500"/>
        </a:xfrm>
        <a:prstGeom prst="ellipse">
          <a:avLst/>
        </a:prstGeom>
        <a:solidFill>
          <a:schemeClr val="accent2">
            <a:shade val="80000"/>
            <a:hueOff val="-481415"/>
            <a:satOff val="10166"/>
            <a:lumOff val="270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1" kern="1200" dirty="0">
              <a:solidFill>
                <a:schemeClr val="tx1"/>
              </a:solidFill>
            </a:rPr>
            <a:t>Ukupan iznos prihvatljivih troškova za Grad Zagreb „Potresni rizik” iznosi do najviše 30.901.2015,40 kn</a:t>
          </a:r>
          <a:endParaRPr lang="hr-HR" sz="2400" kern="1200" dirty="0">
            <a:solidFill>
              <a:schemeClr val="tx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400" b="1" kern="1200" dirty="0">
              <a:solidFill>
                <a:schemeClr val="tx1"/>
              </a:solidFill>
            </a:rPr>
            <a:t>Iz sredstava EU se financira 85% do najvišeg iznosa od 26.266.033,09 kn</a:t>
          </a:r>
          <a:endParaRPr lang="hr-HR" sz="2400" kern="1200" dirty="0">
            <a:solidFill>
              <a:schemeClr val="tx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2400" b="1" kern="1200" dirty="0">
              <a:solidFill>
                <a:schemeClr val="tx1"/>
              </a:solidFill>
            </a:rPr>
            <a:t>Ostatak do 15% sredstava osigurati će se iz Proračuna Grada Zagreba do najvišeg iznosa od 4.635.182,31 kn</a:t>
          </a:r>
          <a:endParaRPr lang="hr-HR" sz="2400" kern="1200" dirty="0">
            <a:solidFill>
              <a:schemeClr val="tx1"/>
            </a:solidFill>
          </a:endParaRPr>
        </a:p>
      </dsp:txBody>
      <dsp:txXfrm>
        <a:off x="2844611" y="3000374"/>
        <a:ext cx="6067249" cy="25717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62351E-5730-4C69-B967-3AA57AEB7117}">
      <dsp:nvSpPr>
        <dsp:cNvPr id="0" name=""/>
        <dsp:cNvSpPr/>
      </dsp:nvSpPr>
      <dsp:spPr>
        <a:xfrm>
          <a:off x="205398" y="62691"/>
          <a:ext cx="3530660" cy="1086732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kern="1200" dirty="0"/>
            <a:t>1. Definiranje potresnog hazarda</a:t>
          </a:r>
        </a:p>
      </dsp:txBody>
      <dsp:txXfrm>
        <a:off x="205398" y="62691"/>
        <a:ext cx="3530660" cy="1086732"/>
      </dsp:txXfrm>
    </dsp:sp>
    <dsp:sp modelId="{ACC2AF60-81AA-4E47-8324-FE81F00B507E}">
      <dsp:nvSpPr>
        <dsp:cNvPr id="0" name=""/>
        <dsp:cNvSpPr/>
      </dsp:nvSpPr>
      <dsp:spPr>
        <a:xfrm>
          <a:off x="7893" y="1149424"/>
          <a:ext cx="3925671" cy="5645883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3000" kern="1200" dirty="0"/>
            <a:t>prikupljanje brojnih ulaznih parametara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3000" kern="1200" dirty="0"/>
            <a:t>izrada elaborata iz područja seizmologije, geologije, geotehnike, visokogradnje, kulturnih dobara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3000" b="1" kern="1200" dirty="0"/>
            <a:t>6 mjeseci</a:t>
          </a:r>
        </a:p>
      </dsp:txBody>
      <dsp:txXfrm>
        <a:off x="7893" y="1149424"/>
        <a:ext cx="3925671" cy="5645883"/>
      </dsp:txXfrm>
    </dsp:sp>
    <dsp:sp modelId="{58189041-C46D-48F4-BE2F-B832658B98BA}">
      <dsp:nvSpPr>
        <dsp:cNvPr id="0" name=""/>
        <dsp:cNvSpPr/>
      </dsp:nvSpPr>
      <dsp:spPr>
        <a:xfrm>
          <a:off x="4427857" y="62691"/>
          <a:ext cx="3530660" cy="1086732"/>
        </a:xfrm>
        <a:prstGeom prst="rect">
          <a:avLst/>
        </a:prstGeom>
        <a:solidFill>
          <a:schemeClr val="accent2">
            <a:shade val="80000"/>
            <a:hueOff val="-240708"/>
            <a:satOff val="5083"/>
            <a:lumOff val="13541"/>
            <a:alphaOff val="0"/>
          </a:schemeClr>
        </a:solidFill>
        <a:ln w="12700" cap="flat" cmpd="sng" algn="ctr">
          <a:solidFill>
            <a:schemeClr val="accent2">
              <a:shade val="80000"/>
              <a:hueOff val="-240708"/>
              <a:satOff val="5083"/>
              <a:lumOff val="135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kern="1200" dirty="0"/>
            <a:t>2. Izrada metodologije</a:t>
          </a:r>
        </a:p>
      </dsp:txBody>
      <dsp:txXfrm>
        <a:off x="4427857" y="62691"/>
        <a:ext cx="3530660" cy="1086732"/>
      </dsp:txXfrm>
    </dsp:sp>
    <dsp:sp modelId="{AE1D1438-D074-4CF6-BB7E-AED3F782E2A9}">
      <dsp:nvSpPr>
        <dsp:cNvPr id="0" name=""/>
        <dsp:cNvSpPr/>
      </dsp:nvSpPr>
      <dsp:spPr>
        <a:xfrm>
          <a:off x="4427857" y="1149424"/>
          <a:ext cx="3530660" cy="5645883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3000" kern="1200" dirty="0"/>
            <a:t>analiza i prikaz postojećih metodologija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3000" kern="1200" dirty="0"/>
            <a:t>analiza  zakonske regulative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3000" kern="1200" dirty="0"/>
            <a:t>izrada metodologije koja će biti primjenjiva u drugim gradovima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3000" b="1" kern="1200" dirty="0"/>
            <a:t>18 mjeseci</a:t>
          </a:r>
        </a:p>
      </dsp:txBody>
      <dsp:txXfrm>
        <a:off x="4427857" y="1149424"/>
        <a:ext cx="3530660" cy="5645883"/>
      </dsp:txXfrm>
    </dsp:sp>
    <dsp:sp modelId="{0FC7209B-A636-46B7-8305-01AD50747BCC}">
      <dsp:nvSpPr>
        <dsp:cNvPr id="0" name=""/>
        <dsp:cNvSpPr/>
      </dsp:nvSpPr>
      <dsp:spPr>
        <a:xfrm>
          <a:off x="8452810" y="62691"/>
          <a:ext cx="3530660" cy="1086732"/>
        </a:xfrm>
        <a:prstGeom prst="rect">
          <a:avLst/>
        </a:prstGeom>
        <a:solidFill>
          <a:schemeClr val="accent2">
            <a:shade val="80000"/>
            <a:hueOff val="-481415"/>
            <a:satOff val="10166"/>
            <a:lumOff val="27081"/>
            <a:alphaOff val="0"/>
          </a:schemeClr>
        </a:solidFill>
        <a:ln w="12700" cap="flat" cmpd="sng" algn="ctr">
          <a:solidFill>
            <a:schemeClr val="accent2">
              <a:shade val="80000"/>
              <a:hueOff val="-481415"/>
              <a:satOff val="10166"/>
              <a:lumOff val="270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kern="1200" dirty="0"/>
            <a:t>3. Cjelovita baza podataka</a:t>
          </a:r>
        </a:p>
      </dsp:txBody>
      <dsp:txXfrm>
        <a:off x="8452810" y="62691"/>
        <a:ext cx="3530660" cy="1086732"/>
      </dsp:txXfrm>
    </dsp:sp>
    <dsp:sp modelId="{2920833E-109B-4872-A375-13D2C064DAB8}">
      <dsp:nvSpPr>
        <dsp:cNvPr id="0" name=""/>
        <dsp:cNvSpPr/>
      </dsp:nvSpPr>
      <dsp:spPr>
        <a:xfrm>
          <a:off x="8452810" y="1149424"/>
          <a:ext cx="3530660" cy="5645883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3000" kern="1200" dirty="0"/>
            <a:t>prikupljanje i obrada podataka o građevinama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3000" kern="1200" dirty="0"/>
            <a:t>projektiranje i punjenje iz raznih izvora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3000" kern="1200" dirty="0"/>
            <a:t>za punjenje su izrađene dvije aplikacije – za građane i za inženjere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3000" b="1" kern="1200" dirty="0"/>
            <a:t>36 mjeseci</a:t>
          </a:r>
        </a:p>
      </dsp:txBody>
      <dsp:txXfrm>
        <a:off x="8452810" y="1149424"/>
        <a:ext cx="3530660" cy="56458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62351E-5730-4C69-B967-3AA57AEB7117}">
      <dsp:nvSpPr>
        <dsp:cNvPr id="0" name=""/>
        <dsp:cNvSpPr/>
      </dsp:nvSpPr>
      <dsp:spPr>
        <a:xfrm>
          <a:off x="51" y="56730"/>
          <a:ext cx="4913783" cy="1298000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600" kern="1200" dirty="0"/>
            <a:t>4. Proračun</a:t>
          </a:r>
          <a:r>
            <a:rPr lang="hr-HR" sz="3600" kern="1200" baseline="0" dirty="0"/>
            <a:t> potresnog rizika po sektorima </a:t>
          </a:r>
          <a:endParaRPr lang="hr-HR" sz="3600" kern="1200" dirty="0"/>
        </a:p>
      </dsp:txBody>
      <dsp:txXfrm>
        <a:off x="51" y="56730"/>
        <a:ext cx="4913783" cy="1298000"/>
      </dsp:txXfrm>
    </dsp:sp>
    <dsp:sp modelId="{ACC2AF60-81AA-4E47-8324-FE81F00B507E}">
      <dsp:nvSpPr>
        <dsp:cNvPr id="0" name=""/>
        <dsp:cNvSpPr/>
      </dsp:nvSpPr>
      <dsp:spPr>
        <a:xfrm>
          <a:off x="51" y="1354730"/>
          <a:ext cx="4913783" cy="415044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256032" bIns="288036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3600" kern="1200" dirty="0"/>
            <a:t>na osnovu prikupljenih podataka izraditi proračun potresnog rizika po sektorima koristeći metodologiju</a:t>
          </a:r>
          <a:endParaRPr lang="hr-HR" sz="3600" strike="sngStrike" kern="1200" dirty="0">
            <a:solidFill>
              <a:schemeClr val="accent1"/>
            </a:solidFill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3600" b="1" kern="1200" dirty="0"/>
            <a:t>3 mjeseca</a:t>
          </a:r>
          <a:endParaRPr lang="hr-HR" sz="3600" strike="sngStrike" kern="1200" dirty="0">
            <a:solidFill>
              <a:schemeClr val="accent1"/>
            </a:solidFill>
          </a:endParaRPr>
        </a:p>
      </dsp:txBody>
      <dsp:txXfrm>
        <a:off x="51" y="1354730"/>
        <a:ext cx="4913783" cy="4150440"/>
      </dsp:txXfrm>
    </dsp:sp>
    <dsp:sp modelId="{58189041-C46D-48F4-BE2F-B832658B98BA}">
      <dsp:nvSpPr>
        <dsp:cNvPr id="0" name=""/>
        <dsp:cNvSpPr/>
      </dsp:nvSpPr>
      <dsp:spPr>
        <a:xfrm>
          <a:off x="5601764" y="56730"/>
          <a:ext cx="4913783" cy="1298000"/>
        </a:xfrm>
        <a:prstGeom prst="rect">
          <a:avLst/>
        </a:prstGeom>
        <a:solidFill>
          <a:schemeClr val="accent2">
            <a:shade val="80000"/>
            <a:hueOff val="-481415"/>
            <a:satOff val="10166"/>
            <a:lumOff val="27081"/>
            <a:alphaOff val="0"/>
          </a:schemeClr>
        </a:solidFill>
        <a:ln w="12700" cap="flat" cmpd="sng" algn="ctr">
          <a:solidFill>
            <a:schemeClr val="accent2">
              <a:shade val="80000"/>
              <a:hueOff val="-481415"/>
              <a:satOff val="10166"/>
              <a:lumOff val="270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600" kern="1200" dirty="0"/>
            <a:t>5. Transfer</a:t>
          </a:r>
          <a:r>
            <a:rPr lang="hr-HR" sz="3600" kern="1200" baseline="0" dirty="0"/>
            <a:t> znanja </a:t>
          </a:r>
          <a:endParaRPr lang="hr-HR" sz="3600" kern="1200" dirty="0"/>
        </a:p>
      </dsp:txBody>
      <dsp:txXfrm>
        <a:off x="5601764" y="56730"/>
        <a:ext cx="4913783" cy="1298000"/>
      </dsp:txXfrm>
    </dsp:sp>
    <dsp:sp modelId="{AE1D1438-D074-4CF6-BB7E-AED3F782E2A9}">
      <dsp:nvSpPr>
        <dsp:cNvPr id="0" name=""/>
        <dsp:cNvSpPr/>
      </dsp:nvSpPr>
      <dsp:spPr>
        <a:xfrm>
          <a:off x="5601764" y="1354730"/>
          <a:ext cx="4913783" cy="415044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256032" bIns="288036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3600" kern="1200" dirty="0"/>
            <a:t>sve spoznaje iz projekta podijeliti s dionicima kroz komunikaciju sa stručnom i općom javnošću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3600" b="1" kern="1200" dirty="0"/>
            <a:t>36 mjeseci</a:t>
          </a:r>
        </a:p>
      </dsp:txBody>
      <dsp:txXfrm>
        <a:off x="5601764" y="1354730"/>
        <a:ext cx="4913783" cy="41504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D5FC38-7D82-4BCC-9F85-74FC685EC572}">
      <dsp:nvSpPr>
        <dsp:cNvPr id="0" name=""/>
        <dsp:cNvSpPr/>
      </dsp:nvSpPr>
      <dsp:spPr>
        <a:xfrm rot="5400000">
          <a:off x="763909" y="2121426"/>
          <a:ext cx="2277977" cy="3790503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A56E21-C1EE-4379-9559-482E04425751}">
      <dsp:nvSpPr>
        <dsp:cNvPr id="0" name=""/>
        <dsp:cNvSpPr/>
      </dsp:nvSpPr>
      <dsp:spPr>
        <a:xfrm>
          <a:off x="387268" y="3253970"/>
          <a:ext cx="3414867" cy="2999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dovršena većina javnih nabava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hlinkClick xmlns:r="http://schemas.openxmlformats.org/officeDocument/2006/relationships" r:id="rId1"/>
            </a:rPr>
            <a:t>https://potresnirizik.zagreb.hr/</a:t>
          </a:r>
          <a:endParaRPr lang="hr-HR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hlinkClick xmlns:r="http://schemas.openxmlformats.org/officeDocument/2006/relationships" r:id="rId2"/>
            </a:rPr>
            <a:t>aplikacija za građane</a:t>
          </a:r>
          <a:endParaRPr lang="hr-HR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aplikacija za inženjere građevine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model baze podataka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hlinkClick xmlns:r="http://schemas.openxmlformats.org/officeDocument/2006/relationships" r:id="rId3"/>
            </a:rPr>
            <a:t>1 radionica</a:t>
          </a:r>
          <a:endParaRPr lang="hr-HR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1 stručna konferencija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1 brošura</a:t>
          </a:r>
        </a:p>
      </dsp:txBody>
      <dsp:txXfrm>
        <a:off x="387268" y="3253970"/>
        <a:ext cx="3414867" cy="2999660"/>
      </dsp:txXfrm>
    </dsp:sp>
    <dsp:sp modelId="{8AAC6B15-CB26-49C6-B915-C210D01832EE}">
      <dsp:nvSpPr>
        <dsp:cNvPr id="0" name=""/>
        <dsp:cNvSpPr/>
      </dsp:nvSpPr>
      <dsp:spPr>
        <a:xfrm>
          <a:off x="3160068" y="1842365"/>
          <a:ext cx="645676" cy="645676"/>
        </a:xfrm>
        <a:prstGeom prst="triangle">
          <a:avLst>
            <a:gd name="adj" fmla="val 100000"/>
          </a:avLst>
        </a:prstGeom>
        <a:solidFill>
          <a:schemeClr val="accent2">
            <a:shade val="50000"/>
            <a:hueOff val="-236469"/>
            <a:satOff val="3113"/>
            <a:lumOff val="18647"/>
            <a:alphaOff val="0"/>
          </a:schemeClr>
        </a:solidFill>
        <a:ln w="12700" cap="flat" cmpd="sng" algn="ctr">
          <a:solidFill>
            <a:schemeClr val="accent2">
              <a:shade val="50000"/>
              <a:hueOff val="-236469"/>
              <a:satOff val="3113"/>
              <a:lumOff val="1864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2E9DB1-2F93-4736-8CDA-B315EDDBD0B0}">
      <dsp:nvSpPr>
        <dsp:cNvPr id="0" name=""/>
        <dsp:cNvSpPr/>
      </dsp:nvSpPr>
      <dsp:spPr>
        <a:xfrm rot="5400000">
          <a:off x="4953213" y="1084778"/>
          <a:ext cx="2277977" cy="3790503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shade val="50000"/>
            <a:hueOff val="-472938"/>
            <a:satOff val="6226"/>
            <a:lumOff val="37294"/>
            <a:alphaOff val="0"/>
          </a:schemeClr>
        </a:solidFill>
        <a:ln w="12700" cap="flat" cmpd="sng" algn="ctr">
          <a:solidFill>
            <a:schemeClr val="accent2">
              <a:shade val="50000"/>
              <a:hueOff val="-472938"/>
              <a:satOff val="6226"/>
              <a:lumOff val="372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683A2E-5C7B-45AA-9C9D-C45CF00033CB}">
      <dsp:nvSpPr>
        <dsp:cNvPr id="0" name=""/>
        <dsp:cNvSpPr/>
      </dsp:nvSpPr>
      <dsp:spPr>
        <a:xfrm>
          <a:off x="4572962" y="2217322"/>
          <a:ext cx="3422087" cy="2999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izrada metodologije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definiranje hazarda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baza podataka je napunjena 8%</a:t>
          </a:r>
        </a:p>
      </dsp:txBody>
      <dsp:txXfrm>
        <a:off x="4572962" y="2217322"/>
        <a:ext cx="3422087" cy="2999660"/>
      </dsp:txXfrm>
    </dsp:sp>
    <dsp:sp modelId="{A23D8B33-2BEB-40F8-8769-37BC248F607D}">
      <dsp:nvSpPr>
        <dsp:cNvPr id="0" name=""/>
        <dsp:cNvSpPr/>
      </dsp:nvSpPr>
      <dsp:spPr>
        <a:xfrm>
          <a:off x="7349372" y="805717"/>
          <a:ext cx="645676" cy="645676"/>
        </a:xfrm>
        <a:prstGeom prst="triangle">
          <a:avLst>
            <a:gd name="adj" fmla="val 100000"/>
          </a:avLst>
        </a:prstGeom>
        <a:solidFill>
          <a:schemeClr val="accent2">
            <a:shade val="50000"/>
            <a:hueOff val="-472938"/>
            <a:satOff val="6226"/>
            <a:lumOff val="37294"/>
            <a:alphaOff val="0"/>
          </a:schemeClr>
        </a:solidFill>
        <a:ln w="12700" cap="flat" cmpd="sng" algn="ctr">
          <a:solidFill>
            <a:schemeClr val="accent2">
              <a:shade val="50000"/>
              <a:hueOff val="-472938"/>
              <a:satOff val="6226"/>
              <a:lumOff val="372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7E1139-4A93-46EC-BF4D-8398CCEF7D4B}">
      <dsp:nvSpPr>
        <dsp:cNvPr id="0" name=""/>
        <dsp:cNvSpPr/>
      </dsp:nvSpPr>
      <dsp:spPr>
        <a:xfrm rot="5400000">
          <a:off x="9142517" y="48131"/>
          <a:ext cx="2277977" cy="3790503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shade val="50000"/>
            <a:hueOff val="-236469"/>
            <a:satOff val="3113"/>
            <a:lumOff val="18647"/>
            <a:alphaOff val="0"/>
          </a:schemeClr>
        </a:solidFill>
        <a:ln w="12700" cap="flat" cmpd="sng" algn="ctr">
          <a:solidFill>
            <a:schemeClr val="accent2">
              <a:shade val="50000"/>
              <a:hueOff val="-236469"/>
              <a:satOff val="3113"/>
              <a:lumOff val="1864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7BCBE9-9E80-4A02-9840-34A52338FEC7}">
      <dsp:nvSpPr>
        <dsp:cNvPr id="0" name=""/>
        <dsp:cNvSpPr/>
      </dsp:nvSpPr>
      <dsp:spPr>
        <a:xfrm>
          <a:off x="8762265" y="1180675"/>
          <a:ext cx="3422087" cy="2999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4 radionice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1 završna stručna konferencija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4 brošura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1 završna publikacija o projektu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aplikacija za analizu i statistički prikaz podataka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aplikacija za koordinaciju terenskih poslova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nadzorne ploče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metodologija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hazarda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puna baza podataka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proračun potresnog rizika i prikaz rezultata na nivou gradskih četvrti i mjesnih odbora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Obrada podataka Softverom za dinamičku analizu konstrukcija i proračun oštetljivosti</a:t>
          </a:r>
        </a:p>
      </dsp:txBody>
      <dsp:txXfrm>
        <a:off x="8762265" y="1180675"/>
        <a:ext cx="3422087" cy="29996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2244C7-655D-4920-B703-581F61DBDAFB}">
      <dsp:nvSpPr>
        <dsp:cNvPr id="0" name=""/>
        <dsp:cNvSpPr/>
      </dsp:nvSpPr>
      <dsp:spPr>
        <a:xfrm rot="16200000">
          <a:off x="-1207550" y="1209013"/>
          <a:ext cx="6219825" cy="3801798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Sveučilište u Zagrebu, </a:t>
          </a:r>
          <a:r>
            <a:rPr lang="hr-HR" sz="1800" b="1" kern="1200" dirty="0"/>
            <a:t>Građevinski fakultet i Centar građevinskog fakulteta d.o.o. </a:t>
          </a:r>
          <a:r>
            <a:rPr lang="hr-HR" sz="1800" kern="1200" dirty="0"/>
            <a:t>(kao zajednica gospodarskih subjekata)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 dirty="0"/>
            <a:t>najveći ugovaratelj, sve aktivnostima vezane uz izradu metodologije za procjenu rizika, definiranjem hazarda na području grada Zagreba, uspostavom baze podataka, prikupljanjem i obradom podataka o građevinama te izradom proračuna potresnog rizika prema određenim sektorima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 dirty="0"/>
            <a:t>4 stručnjaka za dinamičke analize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 dirty="0"/>
            <a:t>3 stručnjaka za geotehniku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 dirty="0"/>
            <a:t>1 stručnjak za arhitekturu i urbanizam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 dirty="0"/>
            <a:t>2 stručnjaka za geofiziku</a:t>
          </a:r>
        </a:p>
      </dsp:txBody>
      <dsp:txXfrm rot="5400000">
        <a:off x="1464" y="1243964"/>
        <a:ext cx="3801798" cy="3731895"/>
      </dsp:txXfrm>
    </dsp:sp>
    <dsp:sp modelId="{7B8BA97B-AE8B-4A23-9AE7-EAA24CAA2039}">
      <dsp:nvSpPr>
        <dsp:cNvPr id="0" name=""/>
        <dsp:cNvSpPr/>
      </dsp:nvSpPr>
      <dsp:spPr>
        <a:xfrm rot="16200000">
          <a:off x="2879382" y="1209013"/>
          <a:ext cx="6219825" cy="3801798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0" rIns="151888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1" kern="1200" dirty="0" err="1"/>
            <a:t>Gdi</a:t>
          </a:r>
          <a:r>
            <a:rPr lang="hr-HR" sz="2400" b="1" kern="1200" dirty="0"/>
            <a:t> d.o.o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900" kern="1200" dirty="0"/>
            <a:t>ugovaratelj koji će tijekom 36 mjeseci aktivno sudjelovati u pripremi i uspostavi softvera za izradu baze podataka o građevinama i stanovništvu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r-HR" sz="1900" kern="1200" dirty="0"/>
        </a:p>
      </dsp:txBody>
      <dsp:txXfrm rot="5400000">
        <a:off x="4088396" y="1243964"/>
        <a:ext cx="3801798" cy="3731895"/>
      </dsp:txXfrm>
    </dsp:sp>
    <dsp:sp modelId="{E98ECBDF-88AB-4F7F-A9E0-0BA824A26320}">
      <dsp:nvSpPr>
        <dsp:cNvPr id="0" name=""/>
        <dsp:cNvSpPr/>
      </dsp:nvSpPr>
      <dsp:spPr>
        <a:xfrm rot="16200000">
          <a:off x="6966315" y="1209013"/>
          <a:ext cx="6219825" cy="3801798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0" rIns="151888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Sveučilište Josipa Juraja Strossmayera u Osijeku, </a:t>
          </a:r>
          <a:r>
            <a:rPr lang="hr-HR" sz="2400" b="1" kern="1200" dirty="0"/>
            <a:t>Građevinski i arhitektonski fakultet Osijek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900" kern="1200" dirty="0"/>
            <a:t>ugovaratelj koji je razvio i ponudio softver za dinamičku analizu konstrukcija i proračun oštetljivosti koji sa svojim aktivnostima starta tijekom 2022. godine i raditi će na dodatnoj provjeri izrađenih proračuna oštetljivosti</a:t>
          </a:r>
        </a:p>
      </dsp:txBody>
      <dsp:txXfrm rot="5400000">
        <a:off x="8175329" y="1243964"/>
        <a:ext cx="3801798" cy="37318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0C2305-3DE4-46A9-9646-80BEAF2377F4}" type="datetimeFigureOut">
              <a:rPr lang="hr-HR" smtClean="0"/>
              <a:t>23.3.2022.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C14B9F-B354-4A56-98A5-173CFB7DF8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641179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FFB86-6736-4F99-AA90-22B2728275F2}" type="datetimeFigureOut">
              <a:rPr lang="hr-HR" smtClean="0"/>
              <a:t>23.3.2022.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44DC43-EAEA-4E84-9104-B61642BC78F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41509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5766" y="2433638"/>
            <a:ext cx="9660467" cy="119750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5766" y="3631143"/>
            <a:ext cx="9660467" cy="1655762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312" y="0"/>
            <a:ext cx="3840480" cy="24336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467" y="5578059"/>
            <a:ext cx="5899828" cy="112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9055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88506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90894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604933"/>
            <a:ext cx="12192000" cy="1253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9" t="65053" r="3463"/>
          <a:stretch/>
        </p:blipFill>
        <p:spPr>
          <a:xfrm>
            <a:off x="365076" y="5604933"/>
            <a:ext cx="11461848" cy="12283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9039068-E851-4EE6-BE0C-6B0E596C70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752" y="1078992"/>
            <a:ext cx="5340095" cy="387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947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5010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Akzidenz Grotesk CE Roman" panose="000004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kzidenz Grotesk CE Roman" panose="000004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kzidenz Grotesk Light" panose="020B0304020202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kzidenz Grotesk Light" panose="020B0304020202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607630-1A0A-480F-AA9E-FE56240676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812" y="0"/>
            <a:ext cx="7027318" cy="49677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E32BD39-CBCB-476C-9916-557FD3FF72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70" b="-3711"/>
          <a:stretch/>
        </p:blipFill>
        <p:spPr>
          <a:xfrm>
            <a:off x="2752725" y="5495026"/>
            <a:ext cx="6686550" cy="1414733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F5E1D143-00D4-4E04-958B-3C42B156FFFA}"/>
              </a:ext>
            </a:extLst>
          </p:cNvPr>
          <p:cNvSpPr txBox="1">
            <a:spLocks/>
          </p:cNvSpPr>
          <p:nvPr/>
        </p:nvSpPr>
        <p:spPr>
          <a:xfrm>
            <a:off x="1265766" y="4381642"/>
            <a:ext cx="9660467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kzidenz Grotesk CE Roman" panose="000004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kzidenz Grotesk Light" panose="020B0304020202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kzidenz Grotesk Light" panose="020B0304020202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r-HR" dirty="0">
                <a:solidFill>
                  <a:srgbClr val="C00000"/>
                </a:solidFill>
              </a:rPr>
              <a:t> </a:t>
            </a:r>
            <a:r>
              <a:rPr lang="hr-HR" sz="2400" dirty="0">
                <a:solidFill>
                  <a:srgbClr val="C00000"/>
                </a:solidFill>
                <a:latin typeface="+mn-lt"/>
              </a:rPr>
              <a:t>dio b. </a:t>
            </a:r>
            <a:r>
              <a:rPr lang="hr-HR" sz="2400" b="1" dirty="0">
                <a:solidFill>
                  <a:srgbClr val="C00000"/>
                </a:solidFill>
                <a:latin typeface="+mn-lt"/>
              </a:rPr>
              <a:t>Potresni rizik na području Grada Zagreba</a:t>
            </a:r>
          </a:p>
          <a:p>
            <a:pPr marL="0" indent="0" algn="ctr">
              <a:buNone/>
            </a:pPr>
            <a:r>
              <a:rPr lang="hr-HR" sz="2400" dirty="0">
                <a:solidFill>
                  <a:srgbClr val="C00000"/>
                </a:solidFill>
                <a:latin typeface="+mn-lt"/>
              </a:rPr>
              <a:t>https://potresnirizik.zagreb.hr/</a:t>
            </a:r>
          </a:p>
        </p:txBody>
      </p:sp>
    </p:spTree>
    <p:extLst>
      <p:ext uri="{BB962C8B-B14F-4D97-AF65-F5344CB8AC3E}">
        <p14:creationId xmlns:p14="http://schemas.microsoft.com/office/powerpoint/2010/main" val="4141219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401948D5-3E73-4A12-83D9-859F385560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8458487"/>
              </p:ext>
            </p:extLst>
          </p:nvPr>
        </p:nvGraphicFramePr>
        <p:xfrm>
          <a:off x="838200" y="285225"/>
          <a:ext cx="10515600" cy="5561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3197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1C85BEC1-B4DE-4D46-993A-03D4F201BC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8189120"/>
              </p:ext>
            </p:extLst>
          </p:nvPr>
        </p:nvGraphicFramePr>
        <p:xfrm>
          <a:off x="0" y="-200025"/>
          <a:ext cx="12192000" cy="7058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EDC81464-7E82-4E08-BD19-3F466A12577E}"/>
              </a:ext>
            </a:extLst>
          </p:cNvPr>
          <p:cNvSpPr txBox="1">
            <a:spLocks/>
          </p:cNvSpPr>
          <p:nvPr/>
        </p:nvSpPr>
        <p:spPr>
          <a:xfrm>
            <a:off x="596507" y="147988"/>
            <a:ext cx="10515600" cy="121941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Akzidenz Grotesk CE Roman" panose="00000400000000000000" pitchFamily="2" charset="0"/>
                <a:ea typeface="+mj-ea"/>
                <a:cs typeface="+mj-cs"/>
              </a:defRPr>
            </a:lvl1pPr>
          </a:lstStyle>
          <a:p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Gdje smo i što nas još čeka</a:t>
            </a:r>
            <a:br>
              <a:rPr lang="pl-PL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hr-HR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389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401AD60-2FA5-499B-964A-DC9B2F1B2D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424" t="36693" r="38636" b="25441"/>
          <a:stretch/>
        </p:blipFill>
        <p:spPr>
          <a:xfrm>
            <a:off x="4090921" y="1"/>
            <a:ext cx="8101080" cy="71766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CCD6026-DAEC-41EB-9E0E-F35EC099F80B}"/>
              </a:ext>
            </a:extLst>
          </p:cNvPr>
          <p:cNvSpPr txBox="1"/>
          <p:nvPr/>
        </p:nvSpPr>
        <p:spPr>
          <a:xfrm>
            <a:off x="151002" y="1117600"/>
            <a:ext cx="345118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200" dirty="0"/>
              <a:t>310 000 zgrada</a:t>
            </a:r>
          </a:p>
          <a:p>
            <a:endParaRPr lang="hr-HR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200" dirty="0"/>
              <a:t>24 943 podaci su pročišćeni i kompletirani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55353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F5366-EBFC-4A70-95CC-346E7135C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507" y="147988"/>
            <a:ext cx="10515600" cy="1219417"/>
          </a:xfrm>
        </p:spPr>
        <p:txBody>
          <a:bodyPr>
            <a:normAutofit/>
          </a:bodyPr>
          <a:lstStyle/>
          <a:p>
            <a:r>
              <a:rPr lang="pl-PL" sz="3100" b="1" dirty="0">
                <a:latin typeface="Calibri" panose="020F0502020204030204" pitchFamily="34" charset="0"/>
                <a:cs typeface="Calibri" panose="020F0502020204030204" pitchFamily="34" charset="0"/>
              </a:rPr>
              <a:t>Ugovaratelji na projektu</a:t>
            </a:r>
            <a:br>
              <a:rPr lang="pl-PL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hr-HR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4A6E869F-8D63-48CF-9215-CF5F6EFCFF3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48732808"/>
              </p:ext>
            </p:extLst>
          </p:nvPr>
        </p:nvGraphicFramePr>
        <p:xfrm>
          <a:off x="0" y="638175"/>
          <a:ext cx="11978590" cy="6219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9968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69F0003-5F78-4721-8482-BB09344606F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762" y="350249"/>
            <a:ext cx="6021578" cy="4264281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CB13CA-ADB2-4618-BA73-990BAE847F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615609" y="4712267"/>
            <a:ext cx="6826103" cy="929191"/>
          </a:xfrm>
        </p:spPr>
        <p:txBody>
          <a:bodyPr>
            <a:normAutofit/>
          </a:bodyPr>
          <a:lstStyle/>
          <a:p>
            <a:pPr algn="ctr"/>
            <a:r>
              <a:rPr lang="hr-HR" b="0" dirty="0">
                <a:latin typeface="+mn-lt"/>
              </a:rPr>
              <a:t>Hvala na pažnji!</a:t>
            </a:r>
          </a:p>
          <a:p>
            <a:pPr algn="ctr"/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https://potresnirizik.zagreb.hr/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D9EB54-C21D-4482-8CA0-1E89BDEE1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41459"/>
            <a:ext cx="12192000" cy="121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979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CDC09-B327-444B-BF06-D615B5CC8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Potresni</a:t>
            </a:r>
            <a:r>
              <a:rPr lang="hr-HR" b="1" dirty="0">
                <a:solidFill>
                  <a:srgbClr val="C00000"/>
                </a:solidFill>
                <a:latin typeface="+mn-lt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hr-HR" sz="36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rizik - strateški projekt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9DCB0A-8469-4D68-9FA1-EF6C11D43A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9670" y="1690688"/>
            <a:ext cx="10512424" cy="449897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r-HR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Europski strukturni i investicijski fondovi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r-HR" sz="28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Operativni program Konkurentnost i kohezija 2014. -2020.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r-HR" sz="28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Prioritetna os 5- Klimatske promjene i upravljanje rizicima</a:t>
            </a:r>
          </a:p>
          <a:p>
            <a:pPr lvl="3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r-HR" sz="28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5b - poticanje ulaganja koja se odnose na posebne rizike, osiguranja otpornosti na katastrofe i razvoj sustava za upravljanje katastrofama</a:t>
            </a:r>
          </a:p>
          <a:p>
            <a:pPr lvl="3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r-HR" sz="28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5b1 – specifični cilj jačanje sustava upravljanja katastrofama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28224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17611" y="391928"/>
            <a:ext cx="11439331" cy="607414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r-HR" b="1" dirty="0">
                <a:solidFill>
                  <a:srgbClr val="C00000"/>
                </a:solidFill>
                <a:latin typeface="+mn-lt"/>
              </a:rPr>
              <a:t>Projekt se sastoji od dva dijela:</a:t>
            </a:r>
          </a:p>
          <a:p>
            <a:pPr marL="0" indent="0">
              <a:buNone/>
            </a:pPr>
            <a:endParaRPr lang="hr-HR" sz="3600" dirty="0">
              <a:solidFill>
                <a:srgbClr val="C00000"/>
              </a:solidFill>
            </a:endParaRPr>
          </a:p>
          <a:p>
            <a:pPr lvl="1"/>
            <a:r>
              <a:rPr lang="hr-HR" sz="2800" dirty="0"/>
              <a:t>Multisenzorsko zračno snimanje RH</a:t>
            </a:r>
          </a:p>
          <a:p>
            <a:pPr lvl="1"/>
            <a:r>
              <a:rPr lang="hr-HR" sz="2800" dirty="0"/>
              <a:t>Potresni rizik na području Grada Zagreba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>
                <a:latin typeface="+mn-lt"/>
              </a:rPr>
              <a:t>Nositelj projekta</a:t>
            </a:r>
          </a:p>
          <a:p>
            <a:pPr marL="0" indent="0">
              <a:buNone/>
            </a:pPr>
            <a:r>
              <a:rPr lang="hr-HR" dirty="0">
                <a:latin typeface="+mn-lt"/>
              </a:rPr>
              <a:t>	DGU- Državna geodetska uprava</a:t>
            </a:r>
          </a:p>
          <a:p>
            <a:pPr marL="0" indent="0">
              <a:buNone/>
            </a:pPr>
            <a:r>
              <a:rPr lang="hr-HR" dirty="0">
                <a:latin typeface="+mn-lt"/>
              </a:rPr>
              <a:t>Partneri</a:t>
            </a:r>
            <a:br>
              <a:rPr lang="hr-HR" dirty="0">
                <a:latin typeface="+mn-lt"/>
              </a:rPr>
            </a:br>
            <a:r>
              <a:rPr lang="hr-HR" dirty="0">
                <a:latin typeface="+mn-lt"/>
              </a:rPr>
              <a:t>	Geodetski fakultet Sveučilišta u Zagrebu</a:t>
            </a:r>
            <a:br>
              <a:rPr lang="hr-HR" dirty="0">
                <a:latin typeface="+mn-lt"/>
              </a:rPr>
            </a:br>
            <a:r>
              <a:rPr lang="hr-HR" dirty="0">
                <a:latin typeface="+mn-lt"/>
              </a:rPr>
              <a:t>	Grad Zagreb</a:t>
            </a:r>
          </a:p>
          <a:p>
            <a:pPr marL="0" indent="0">
              <a:buNone/>
            </a:pPr>
            <a:r>
              <a:rPr lang="hr-HR" dirty="0" err="1">
                <a:latin typeface="+mn-lt"/>
              </a:rPr>
              <a:t>Sufinancijer</a:t>
            </a:r>
            <a:r>
              <a:rPr lang="hr-HR" dirty="0">
                <a:latin typeface="+mn-lt"/>
              </a:rPr>
              <a:t> projekta </a:t>
            </a:r>
          </a:p>
          <a:p>
            <a:pPr marL="0" indent="0">
              <a:buNone/>
            </a:pPr>
            <a:r>
              <a:rPr lang="hr-HR" dirty="0">
                <a:latin typeface="+mn-lt"/>
              </a:rPr>
              <a:t>	Hrvatske vode za 1. dio</a:t>
            </a:r>
          </a:p>
          <a:p>
            <a:pPr marL="0" indent="0">
              <a:buNone/>
            </a:pPr>
            <a:r>
              <a:rPr lang="hr-HR" dirty="0"/>
              <a:t>Ugovor o </a:t>
            </a:r>
            <a:r>
              <a:rPr lang="hr-HR" dirty="0" err="1"/>
              <a:t>sufinaciranju</a:t>
            </a:r>
            <a:r>
              <a:rPr lang="hr-HR" dirty="0"/>
              <a:t> i partnerstvu na projektu između Državne geodetske uprave i Grada Zagreba potpisan je </a:t>
            </a:r>
            <a:r>
              <a:rPr lang="hr-HR" b="1" dirty="0"/>
              <a:t>09.ožujka 2020. </a:t>
            </a:r>
            <a:r>
              <a:rPr lang="hr-HR" dirty="0"/>
              <a:t>Ugovor o dodjeli bespovratnih sredstava potpisan je </a:t>
            </a:r>
            <a:r>
              <a:rPr lang="hr-HR" b="1" dirty="0"/>
              <a:t>11. svibnja 2020</a:t>
            </a:r>
            <a:r>
              <a:rPr lang="hr-HR" dirty="0"/>
              <a:t>.</a:t>
            </a:r>
          </a:p>
          <a:p>
            <a:pPr marL="0" indent="0">
              <a:buNone/>
            </a:pPr>
            <a:endParaRPr lang="hr-HR" dirty="0">
              <a:latin typeface="+mn-lt"/>
            </a:endParaRPr>
          </a:p>
          <a:p>
            <a:pPr marL="0" indent="0">
              <a:buNone/>
            </a:pPr>
            <a:endParaRPr lang="hr-HR" dirty="0">
              <a:latin typeface="+mn-lt"/>
            </a:endParaRPr>
          </a:p>
          <a:p>
            <a:pPr marL="0" indent="0">
              <a:buNone/>
            </a:pPr>
            <a:endParaRPr lang="hr-H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30129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8EE3200-63CA-4248-9719-38DF6016B7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9730142"/>
              </p:ext>
            </p:extLst>
          </p:nvPr>
        </p:nvGraphicFramePr>
        <p:xfrm>
          <a:off x="435528" y="0"/>
          <a:ext cx="11756472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4977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700B7E47-4F79-4F5A-A573-86C7AB9A77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7512" y="2537028"/>
            <a:ext cx="6318334" cy="4043401"/>
          </a:xfrm>
          <a:prstGeom prst="rect">
            <a:avLst/>
          </a:prstGeom>
        </p:spPr>
      </p:pic>
      <p:pic>
        <p:nvPicPr>
          <p:cNvPr id="4" name="Content Placeholder 9">
            <a:extLst>
              <a:ext uri="{FF2B5EF4-FFF2-40B4-BE49-F238E27FC236}">
                <a16:creationId xmlns:a16="http://schemas.microsoft.com/office/drawing/2014/main" id="{D664E488-3530-46E8-8FB1-C6AC8A0C45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9495" y="143773"/>
            <a:ext cx="4558314" cy="643665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4E2D00E-1A17-4904-AE66-32B5FB48EF91}"/>
              </a:ext>
            </a:extLst>
          </p:cNvPr>
          <p:cNvSpPr/>
          <p:nvPr/>
        </p:nvSpPr>
        <p:spPr>
          <a:xfrm>
            <a:off x="184558" y="262763"/>
            <a:ext cx="64930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Dokumenti koji su prethodili projektu </a:t>
            </a:r>
            <a:br>
              <a:rPr lang="hr-HR" sz="24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hr-HR" sz="24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Studija za saniranje posljedica potresa - 9 faza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298316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16A0A-DEDF-47C0-9C95-6EBB4DD00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230" y="160075"/>
            <a:ext cx="10515600" cy="1325563"/>
          </a:xfrm>
        </p:spPr>
        <p:txBody>
          <a:bodyPr>
            <a:normAutofit/>
          </a:bodyPr>
          <a:lstStyle/>
          <a:p>
            <a:r>
              <a:rPr lang="hr-HR" sz="2800" b="1" dirty="0">
                <a:solidFill>
                  <a:srgbClr val="C00000"/>
                </a:solidFill>
                <a:latin typeface="+mn-lt"/>
              </a:rPr>
              <a:t>Ciljevi projekta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C07320-58FA-4F0C-8F83-561CE9726B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5446" y="1485638"/>
            <a:ext cx="11055801" cy="481171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hr-HR" sz="3000" b="1" dirty="0">
                <a:solidFill>
                  <a:srgbClr val="C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Opći ciljevi: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r-HR" sz="28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izraditi metodologiju za procjenu potresnog rizika primjenjivu na sve velike gradove u RH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r-HR" sz="28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definirati potresnu opasnost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r-HR" sz="28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ustanoviti potresni rizik za građevine i ljude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r-HR" sz="28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građevine: stambene, poslovne, javne, infrastruktura, kulturna baština…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r-HR" sz="28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ljude: s obzirom na posljedice: poginuli, povrijeđeni, za stambeno zbrinjavanje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69499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B3B3E0-2101-4E7B-8100-AD0C94E1FC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18114" y="-58723"/>
            <a:ext cx="11669086" cy="655216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hr-H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r-HR" b="1" dirty="0">
                <a:solidFill>
                  <a:srgbClr val="C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Opći cilj: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r-HR" sz="2800" dirty="0">
                <a:latin typeface="Calibri" panose="020F0502020204030204" pitchFamily="34" charset="0"/>
                <a:cs typeface="Calibri" panose="020F0502020204030204" pitchFamily="34" charset="0"/>
              </a:rPr>
              <a:t>Izrada cjelovite baze podataka o građevinama i stanovništvu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r-HR" sz="2800" dirty="0">
                <a:latin typeface="Calibri" panose="020F0502020204030204" pitchFamily="34" charset="0"/>
                <a:cs typeface="Calibri" panose="020F0502020204030204" pitchFamily="34" charset="0"/>
              </a:rPr>
              <a:t>Procjena potresnog rizika za grad Zagreb- matematički proračun seizmičkog hazarda, izloženosti i oštetljivosti, koristeći metodologiju i procjenu potresnog rizika po sektorima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r-HR" sz="2800" dirty="0">
                <a:latin typeface="Calibri" panose="020F0502020204030204" pitchFamily="34" charset="0"/>
                <a:cs typeface="Calibri" panose="020F0502020204030204" pitchFamily="34" charset="0"/>
              </a:rPr>
              <a:t>Prijenos znanja o potresnom riziku</a:t>
            </a:r>
          </a:p>
          <a:p>
            <a:endParaRPr lang="hr-HR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8D8AEF8-7807-469D-AE3A-7F647447D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114" y="160076"/>
            <a:ext cx="10952716" cy="204482"/>
          </a:xfrm>
        </p:spPr>
        <p:txBody>
          <a:bodyPr>
            <a:normAutofit fontScale="90000"/>
          </a:bodyPr>
          <a:lstStyle/>
          <a:p>
            <a:endParaRPr lang="hr-HR" sz="3100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39506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C3D92-29C2-4CD4-985C-F5EAC7B09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169" y="365125"/>
            <a:ext cx="11179219" cy="1325563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hr-HR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Posebni ciljevi</a:t>
            </a:r>
            <a:endParaRPr lang="hr-HR" sz="28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75A000-9906-4142-865C-FD9BF73370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1006" y="1602811"/>
            <a:ext cx="10515600" cy="477141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osigurati podatke hitnim službama i civilnoj zaštiti za pripremu učinkovitog odgovora neposredno nakon potresa ali i u svakodnevnim zadaćama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osigurati podatke o oštećenim zgradama i infrastrukturi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dokumentirati bazu ekonomski prihvatljive obnove postojećih građevina i gradnje novih sigurnih građevina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omogućiti pripremu mjera za brzi oporavak potresom pogođene zajednice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85973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401948D5-3E73-4A12-83D9-859F385560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7935194"/>
              </p:ext>
            </p:extLst>
          </p:nvPr>
        </p:nvGraphicFramePr>
        <p:xfrm>
          <a:off x="200635" y="0"/>
          <a:ext cx="11991365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0702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14681B859BD54B9B57AC8944D0289E" ma:contentTypeVersion="10" ma:contentTypeDescription="Create a new document." ma:contentTypeScope="" ma:versionID="7cd776b80a97e6db65c90e393c33b5c9">
  <xsd:schema xmlns:xsd="http://www.w3.org/2001/XMLSchema" xmlns:xs="http://www.w3.org/2001/XMLSchema" xmlns:p="http://schemas.microsoft.com/office/2006/metadata/properties" xmlns:ns2="67e1f1a6-169d-480d-a66e-02302a70be1d" targetNamespace="http://schemas.microsoft.com/office/2006/metadata/properties" ma:root="true" ma:fieldsID="d7670f2e2b563c8064e1cb018034b0df" ns2:_="">
    <xsd:import namespace="67e1f1a6-169d-480d-a66e-02302a70be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e1f1a6-169d-480d-a66e-02302a70be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4788D32-0100-454F-99C6-E7BEBA8C0C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e1f1a6-169d-480d-a66e-02302a70be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2730F2A-A8E3-4255-B1DD-1A5FF630F98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B6BE1B-459C-4473-8285-AEE1D329DAA4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67e1f1a6-169d-480d-a66e-02302a70be1d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1078</TotalTime>
  <Words>783</Words>
  <Application>Microsoft Office PowerPoint</Application>
  <PresentationFormat>Widescreen</PresentationFormat>
  <Paragraphs>105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Akzidenz Grotesk CE Roman</vt:lpstr>
      <vt:lpstr>Akzidenz Grotesk Light</vt:lpstr>
      <vt:lpstr>Arial</vt:lpstr>
      <vt:lpstr>Calibri</vt:lpstr>
      <vt:lpstr>Wingdings</vt:lpstr>
      <vt:lpstr>Office Theme</vt:lpstr>
      <vt:lpstr>PowerPoint Presentation</vt:lpstr>
      <vt:lpstr>Potresni rizik - strateški projekt </vt:lpstr>
      <vt:lpstr>PowerPoint Presentation</vt:lpstr>
      <vt:lpstr>PowerPoint Presentation</vt:lpstr>
      <vt:lpstr>PowerPoint Presentation</vt:lpstr>
      <vt:lpstr>Ciljevi projekta</vt:lpstr>
      <vt:lpstr>PowerPoint Presentation</vt:lpstr>
      <vt:lpstr>Posebni ciljevi</vt:lpstr>
      <vt:lpstr>PowerPoint Presentation</vt:lpstr>
      <vt:lpstr>PowerPoint Presentation</vt:lpstr>
      <vt:lpstr>PowerPoint Presentation</vt:lpstr>
      <vt:lpstr>PowerPoint Presentation</vt:lpstr>
      <vt:lpstr>Ugovaratelji na projektu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Jasna Kovačević</dc:creator>
  <cp:lastModifiedBy>Kristina Martinović</cp:lastModifiedBy>
  <cp:revision>90</cp:revision>
  <dcterms:created xsi:type="dcterms:W3CDTF">2021-02-24T09:56:52Z</dcterms:created>
  <dcterms:modified xsi:type="dcterms:W3CDTF">2022-03-23T09:13:03Z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0x0101002314681B859BD54B9B57AC8944D0289E</vt:lpwstr>
  </property>
</Properties>
</file>